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767" r:id="rId2"/>
    <p:sldId id="867" r:id="rId3"/>
    <p:sldId id="873" r:id="rId4"/>
    <p:sldId id="883" r:id="rId5"/>
    <p:sldId id="874" r:id="rId6"/>
    <p:sldId id="875" r:id="rId7"/>
    <p:sldId id="884" r:id="rId8"/>
    <p:sldId id="876" r:id="rId9"/>
    <p:sldId id="889" r:id="rId10"/>
    <p:sldId id="887" r:id="rId11"/>
    <p:sldId id="877" r:id="rId12"/>
    <p:sldId id="888" r:id="rId13"/>
    <p:sldId id="878" r:id="rId14"/>
    <p:sldId id="879" r:id="rId15"/>
    <p:sldId id="882" r:id="rId16"/>
    <p:sldId id="880" r:id="rId17"/>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8308D0-75E3-184C-98E8-10AC304031F4}" v="122" dt="2021-05-22T10:50:46.1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3693" autoAdjust="0"/>
    <p:restoredTop sz="96296"/>
  </p:normalViewPr>
  <p:slideViewPr>
    <p:cSldViewPr snapToGrid="0">
      <p:cViewPr varScale="1">
        <p:scale>
          <a:sx n="94" d="100"/>
          <a:sy n="94" d="100"/>
        </p:scale>
        <p:origin x="232" y="904"/>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7ABAE6-805B-2445-80E1-07F97E8E4ED5}" type="datetimeFigureOut">
              <a:rPr lang="en-GB" smtClean="0"/>
              <a:t>24/05/2021</a:t>
            </a:fld>
            <a:endParaRPr lang="en-GB"/>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2705D6-F394-6349-9918-DE99877C9AE7}" type="slidenum">
              <a:rPr lang="en-GB" smtClean="0"/>
              <a:t>‹N›</a:t>
            </a:fld>
            <a:endParaRPr lang="en-GB"/>
          </a:p>
        </p:txBody>
      </p:sp>
    </p:spTree>
    <p:extLst>
      <p:ext uri="{BB962C8B-B14F-4D97-AF65-F5344CB8AC3E}">
        <p14:creationId xmlns:p14="http://schemas.microsoft.com/office/powerpoint/2010/main" val="31679858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dirty="0"/>
          </a:p>
        </p:txBody>
      </p:sp>
      <p:sp>
        <p:nvSpPr>
          <p:cNvPr id="4" name="Segnaposto numero diapositiva 3"/>
          <p:cNvSpPr>
            <a:spLocks noGrp="1"/>
          </p:cNvSpPr>
          <p:nvPr>
            <p:ph type="sldNum" sz="quarter" idx="5"/>
          </p:nvPr>
        </p:nvSpPr>
        <p:spPr/>
        <p:txBody>
          <a:bodyPr/>
          <a:lstStyle/>
          <a:p>
            <a:fld id="{AF2705D6-F394-6349-9918-DE99877C9AE7}" type="slidenum">
              <a:rPr lang="en-GB" smtClean="0"/>
              <a:t>2</a:t>
            </a:fld>
            <a:endParaRPr lang="en-GB"/>
          </a:p>
        </p:txBody>
      </p:sp>
    </p:spTree>
    <p:extLst>
      <p:ext uri="{BB962C8B-B14F-4D97-AF65-F5344CB8AC3E}">
        <p14:creationId xmlns:p14="http://schemas.microsoft.com/office/powerpoint/2010/main" val="3009192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p:txBody>
      </p:sp>
      <p:sp>
        <p:nvSpPr>
          <p:cNvPr id="4" name="Segnaposto numero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95A49-BC78-4743-A919-AEDF09FD3627}" type="slidenum">
              <a:rPr kumimoji="0" lang="it-IT"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it-IT"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22313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p:txBody>
      </p:sp>
      <p:sp>
        <p:nvSpPr>
          <p:cNvPr id="4" name="Segnaposto numero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95A49-BC78-4743-A919-AEDF09FD3627}" type="slidenum">
              <a:rPr kumimoji="0" lang="it-IT"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it-IT"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011968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sz="1200" kern="1200" dirty="0">
              <a:solidFill>
                <a:schemeClr val="tx1"/>
              </a:solidFill>
              <a:effectLst/>
              <a:latin typeface="+mn-lt"/>
              <a:ea typeface="+mn-ea"/>
              <a:cs typeface="+mn-cs"/>
            </a:endParaRPr>
          </a:p>
        </p:txBody>
      </p:sp>
      <p:sp>
        <p:nvSpPr>
          <p:cNvPr id="4" name="Segnaposto numero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95A49-BC78-4743-A919-AEDF09FD3627}" type="slidenum">
              <a:rPr kumimoji="0" lang="it-IT"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it-IT"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71232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95A49-BC78-4743-A919-AEDF09FD3627}" type="slidenum">
              <a:rPr kumimoji="0" lang="it-IT"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it-IT"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43624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95A49-BC78-4743-A919-AEDF09FD3627}" type="slidenum">
              <a:rPr kumimoji="0" lang="it-IT"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it-IT"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39281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95A49-BC78-4743-A919-AEDF09FD3627}" type="slidenum">
              <a:rPr kumimoji="0" lang="it-IT"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it-IT"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8158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egnaposto numero diapositiva 3"/>
          <p:cNvSpPr>
            <a:spLocks noGrp="1"/>
          </p:cNvSpPr>
          <p:nvPr>
            <p:ph type="sldNum" sz="quarter" idx="5"/>
          </p:nvPr>
        </p:nvSpPr>
        <p:spPr/>
        <p:txBody>
          <a:bodyPr/>
          <a:lstStyle/>
          <a:p>
            <a:fld id="{AF2705D6-F394-6349-9918-DE99877C9AE7}" type="slidenum">
              <a:rPr lang="en-GB" smtClean="0"/>
              <a:t>3</a:t>
            </a:fld>
            <a:endParaRPr lang="en-GB"/>
          </a:p>
        </p:txBody>
      </p:sp>
    </p:spTree>
    <p:extLst>
      <p:ext uri="{BB962C8B-B14F-4D97-AF65-F5344CB8AC3E}">
        <p14:creationId xmlns:p14="http://schemas.microsoft.com/office/powerpoint/2010/main" val="19085280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kern="1200" dirty="0">
                <a:solidFill>
                  <a:schemeClr val="tx1"/>
                </a:solidFill>
                <a:effectLst/>
                <a:latin typeface="+mn-lt"/>
                <a:ea typeface="+mn-ea"/>
                <a:cs typeface="+mn-cs"/>
              </a:rPr>
              <a:t> </a:t>
            </a:r>
            <a:endParaRPr lang="it-IT" dirty="0"/>
          </a:p>
          <a:p>
            <a:endParaRPr lang="en-GB" dirty="0"/>
          </a:p>
        </p:txBody>
      </p:sp>
      <p:sp>
        <p:nvSpPr>
          <p:cNvPr id="4" name="Segnaposto numero diapositiva 3"/>
          <p:cNvSpPr>
            <a:spLocks noGrp="1"/>
          </p:cNvSpPr>
          <p:nvPr>
            <p:ph type="sldNum" sz="quarter" idx="5"/>
          </p:nvPr>
        </p:nvSpPr>
        <p:spPr/>
        <p:txBody>
          <a:bodyPr/>
          <a:lstStyle/>
          <a:p>
            <a:fld id="{AF2705D6-F394-6349-9918-DE99877C9AE7}" type="slidenum">
              <a:rPr lang="en-GB" smtClean="0"/>
              <a:t>4</a:t>
            </a:fld>
            <a:endParaRPr lang="en-GB"/>
          </a:p>
        </p:txBody>
      </p:sp>
    </p:spTree>
    <p:extLst>
      <p:ext uri="{BB962C8B-B14F-4D97-AF65-F5344CB8AC3E}">
        <p14:creationId xmlns:p14="http://schemas.microsoft.com/office/powerpoint/2010/main" val="39083605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endParaRPr lang="en-GB" dirty="0"/>
          </a:p>
        </p:txBody>
      </p:sp>
      <p:sp>
        <p:nvSpPr>
          <p:cNvPr id="4" name="Segnaposto numero diapositiva 3"/>
          <p:cNvSpPr>
            <a:spLocks noGrp="1"/>
          </p:cNvSpPr>
          <p:nvPr>
            <p:ph type="sldNum" sz="quarter" idx="5"/>
          </p:nvPr>
        </p:nvSpPr>
        <p:spPr/>
        <p:txBody>
          <a:bodyPr/>
          <a:lstStyle/>
          <a:p>
            <a:fld id="{AF2705D6-F394-6349-9918-DE99877C9AE7}" type="slidenum">
              <a:rPr lang="en-GB" smtClean="0"/>
              <a:t>5</a:t>
            </a:fld>
            <a:endParaRPr lang="en-GB"/>
          </a:p>
        </p:txBody>
      </p:sp>
    </p:spTree>
    <p:extLst>
      <p:ext uri="{BB962C8B-B14F-4D97-AF65-F5344CB8AC3E}">
        <p14:creationId xmlns:p14="http://schemas.microsoft.com/office/powerpoint/2010/main" val="799567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b="1" dirty="0"/>
          </a:p>
          <a:p>
            <a:endParaRPr lang="en-GB" dirty="0"/>
          </a:p>
        </p:txBody>
      </p:sp>
      <p:sp>
        <p:nvSpPr>
          <p:cNvPr id="4" name="Segnaposto numero diapositiva 3"/>
          <p:cNvSpPr>
            <a:spLocks noGrp="1"/>
          </p:cNvSpPr>
          <p:nvPr>
            <p:ph type="sldNum" sz="quarter" idx="5"/>
          </p:nvPr>
        </p:nvSpPr>
        <p:spPr/>
        <p:txBody>
          <a:bodyPr/>
          <a:lstStyle/>
          <a:p>
            <a:fld id="{AF2705D6-F394-6349-9918-DE99877C9AE7}" type="slidenum">
              <a:rPr lang="en-GB" smtClean="0"/>
              <a:t>6</a:t>
            </a:fld>
            <a:endParaRPr lang="en-GB"/>
          </a:p>
        </p:txBody>
      </p:sp>
    </p:spTree>
    <p:extLst>
      <p:ext uri="{BB962C8B-B14F-4D97-AF65-F5344CB8AC3E}">
        <p14:creationId xmlns:p14="http://schemas.microsoft.com/office/powerpoint/2010/main" val="309323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endParaRPr lang="en-GB" dirty="0"/>
          </a:p>
        </p:txBody>
      </p:sp>
      <p:sp>
        <p:nvSpPr>
          <p:cNvPr id="4" name="Segnaposto numero diapositiva 3"/>
          <p:cNvSpPr>
            <a:spLocks noGrp="1"/>
          </p:cNvSpPr>
          <p:nvPr>
            <p:ph type="sldNum" sz="quarter" idx="5"/>
          </p:nvPr>
        </p:nvSpPr>
        <p:spPr/>
        <p:txBody>
          <a:bodyPr/>
          <a:lstStyle/>
          <a:p>
            <a:fld id="{AF2705D6-F394-6349-9918-DE99877C9AE7}" type="slidenum">
              <a:rPr lang="en-GB" smtClean="0"/>
              <a:t>7</a:t>
            </a:fld>
            <a:endParaRPr lang="en-GB"/>
          </a:p>
        </p:txBody>
      </p:sp>
    </p:spTree>
    <p:extLst>
      <p:ext uri="{BB962C8B-B14F-4D97-AF65-F5344CB8AC3E}">
        <p14:creationId xmlns:p14="http://schemas.microsoft.com/office/powerpoint/2010/main" val="25078151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dirty="0"/>
          </a:p>
        </p:txBody>
      </p:sp>
      <p:sp>
        <p:nvSpPr>
          <p:cNvPr id="4" name="Segnaposto numero diapositiva 3"/>
          <p:cNvSpPr>
            <a:spLocks noGrp="1"/>
          </p:cNvSpPr>
          <p:nvPr>
            <p:ph type="sldNum" sz="quarter" idx="5"/>
          </p:nvPr>
        </p:nvSpPr>
        <p:spPr/>
        <p:txBody>
          <a:bodyPr/>
          <a:lstStyle/>
          <a:p>
            <a:fld id="{AF2705D6-F394-6349-9918-DE99877C9AE7}" type="slidenum">
              <a:rPr lang="en-GB" smtClean="0"/>
              <a:t>8</a:t>
            </a:fld>
            <a:endParaRPr lang="en-GB"/>
          </a:p>
        </p:txBody>
      </p:sp>
    </p:spTree>
    <p:extLst>
      <p:ext uri="{BB962C8B-B14F-4D97-AF65-F5344CB8AC3E}">
        <p14:creationId xmlns:p14="http://schemas.microsoft.com/office/powerpoint/2010/main" val="22861180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sz="1200" kern="1200" dirty="0">
              <a:solidFill>
                <a:schemeClr val="tx1"/>
              </a:solidFill>
              <a:effectLst/>
              <a:latin typeface="+mn-lt"/>
              <a:ea typeface="+mn-ea"/>
              <a:cs typeface="+mn-cs"/>
            </a:endParaRPr>
          </a:p>
        </p:txBody>
      </p:sp>
      <p:sp>
        <p:nvSpPr>
          <p:cNvPr id="4" name="Segnaposto numero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95A49-BC78-4743-A919-AEDF09FD3627}" type="slidenum">
              <a:rPr kumimoji="0" lang="it-IT"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it-IT"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92566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p:txBody>
      </p:sp>
      <p:sp>
        <p:nvSpPr>
          <p:cNvPr id="4" name="Segnaposto numero diapositiva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A195A49-BC78-4743-A919-AEDF09FD3627}" type="slidenum">
              <a:rPr kumimoji="0" lang="it-IT"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it-IT"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25505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e contenuto_Bas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696CF8C-1EA0-4E47-AC60-CAC3B80A3C5D}"/>
              </a:ext>
            </a:extLst>
          </p:cNvPr>
          <p:cNvSpPr>
            <a:spLocks noGrp="1"/>
          </p:cNvSpPr>
          <p:nvPr>
            <p:ph type="title" hasCustomPrompt="1"/>
          </p:nvPr>
        </p:nvSpPr>
        <p:spPr>
          <a:xfrm>
            <a:off x="846959" y="176270"/>
            <a:ext cx="7194018" cy="727113"/>
          </a:xfrm>
        </p:spPr>
        <p:txBody>
          <a:bodyPr lIns="91440" tIns="45720" rIns="91440" bIns="45720" rtlCol="0" anchor="b">
            <a:noAutofit/>
          </a:bodyPr>
          <a:lstStyle>
            <a:lvl1pPr>
              <a:defRPr sz="4000">
                <a:solidFill>
                  <a:schemeClr val="bg2">
                    <a:lumMod val="10000"/>
                  </a:schemeClr>
                </a:solidFill>
              </a:defRPr>
            </a:lvl1pPr>
          </a:lstStyle>
          <a:p>
            <a:pPr rtl="0"/>
            <a:r>
              <a:rPr lang="it-IT" noProof="0"/>
              <a:t>Paper Title</a:t>
            </a:r>
          </a:p>
        </p:txBody>
      </p:sp>
      <p:sp>
        <p:nvSpPr>
          <p:cNvPr id="3" name="Segnaposto contenuto 2">
            <a:extLst>
              <a:ext uri="{FF2B5EF4-FFF2-40B4-BE49-F238E27FC236}">
                <a16:creationId xmlns:a16="http://schemas.microsoft.com/office/drawing/2014/main" id="{628CABF8-19D8-4F3C-994F-4D35EC7A2C3E}"/>
              </a:ext>
            </a:extLst>
          </p:cNvPr>
          <p:cNvSpPr>
            <a:spLocks noGrp="1"/>
          </p:cNvSpPr>
          <p:nvPr>
            <p:ph idx="1"/>
          </p:nvPr>
        </p:nvSpPr>
        <p:spPr>
          <a:xfrm>
            <a:off x="850391" y="1112703"/>
            <a:ext cx="10491863" cy="4752387"/>
          </a:xfrm>
        </p:spPr>
        <p:txBody>
          <a:bodyPr rtlCol="0"/>
          <a:lstStyle>
            <a:lvl1pPr marL="0" indent="0">
              <a:lnSpc>
                <a:spcPct val="110000"/>
              </a:lnSpc>
              <a:buNone/>
              <a:defRPr sz="2000">
                <a:solidFill>
                  <a:schemeClr val="bg2">
                    <a:lumMod val="25000"/>
                  </a:schemeClr>
                </a:solidFill>
              </a:defRPr>
            </a:lvl1pPr>
            <a:lvl2pPr marL="228600">
              <a:defRPr sz="1800">
                <a:solidFill>
                  <a:schemeClr val="bg2">
                    <a:lumMod val="25000"/>
                  </a:schemeClr>
                </a:solidFill>
              </a:defRPr>
            </a:lvl2pPr>
            <a:lvl3pPr marL="457200">
              <a:defRPr sz="1600">
                <a:solidFill>
                  <a:schemeClr val="bg2">
                    <a:lumMod val="25000"/>
                  </a:schemeClr>
                </a:solidFill>
              </a:defRPr>
            </a:lvl3pPr>
            <a:lvl4pPr marL="685800">
              <a:defRPr sz="1400">
                <a:solidFill>
                  <a:schemeClr val="bg2">
                    <a:lumMod val="25000"/>
                  </a:schemeClr>
                </a:solidFill>
              </a:defRPr>
            </a:lvl4pPr>
            <a:lvl5pPr>
              <a:defRPr sz="14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p:txBody>
      </p:sp>
      <p:cxnSp>
        <p:nvCxnSpPr>
          <p:cNvPr id="9" name="Connettore diritto 8">
            <a:extLst>
              <a:ext uri="{FF2B5EF4-FFF2-40B4-BE49-F238E27FC236}">
                <a16:creationId xmlns:a16="http://schemas.microsoft.com/office/drawing/2014/main" id="{FA8B3D0E-ED3F-46FA-AE79-5FEFDE9168E3}"/>
              </a:ext>
            </a:extLst>
          </p:cNvPr>
          <p:cNvCxnSpPr>
            <a:cxnSpLocks/>
          </p:cNvCxnSpPr>
          <p:nvPr userDrawn="1"/>
        </p:nvCxnSpPr>
        <p:spPr>
          <a:xfrm>
            <a:off x="0" y="949689"/>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Elemento grafico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it-IT" noProof="0"/>
          </a:p>
        </p:txBody>
      </p:sp>
      <p:sp>
        <p:nvSpPr>
          <p:cNvPr id="19" name="Elemento grafico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it-IT" noProof="0"/>
          </a:p>
        </p:txBody>
      </p:sp>
      <p:sp>
        <p:nvSpPr>
          <p:cNvPr id="18" name="Segnaposto data 3">
            <a:extLst>
              <a:ext uri="{FF2B5EF4-FFF2-40B4-BE49-F238E27FC236}">
                <a16:creationId xmlns:a16="http://schemas.microsoft.com/office/drawing/2014/main" id="{9698D2CE-63E8-4692-A246-5B349C645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
        <p:nvSpPr>
          <p:cNvPr id="20" name="Segnaposto piè di pagina 4">
            <a:extLst>
              <a:ext uri="{FF2B5EF4-FFF2-40B4-BE49-F238E27FC236}">
                <a16:creationId xmlns:a16="http://schemas.microsoft.com/office/drawing/2014/main" id="{75BBE34D-9F48-4D69-A78E-8AF7FB531B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1"/>
                </a:solidFill>
              </a:defRPr>
            </a:lvl1pPr>
          </a:lstStyle>
          <a:p>
            <a:r>
              <a:rPr lang="it-IT"/>
              <a:t>Paper Title</a:t>
            </a:r>
            <a:endParaRPr lang="it-IT">
              <a:solidFill>
                <a:schemeClr val="accent1"/>
              </a:solidFill>
            </a:endParaRPr>
          </a:p>
        </p:txBody>
      </p:sp>
      <p:sp>
        <p:nvSpPr>
          <p:cNvPr id="21" name="Segnaposto numero diapositiva 5">
            <a:extLst>
              <a:ext uri="{FF2B5EF4-FFF2-40B4-BE49-F238E27FC236}">
                <a16:creationId xmlns:a16="http://schemas.microsoft.com/office/drawing/2014/main" id="{BB999826-D7C9-4E3F-82C5-B8967B9836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1"/>
                </a:solidFill>
              </a:defRPr>
            </a:lvl1pPr>
          </a:lstStyle>
          <a:p>
            <a:fld id="{D8DA9DAA-006C-4F4B-980E-E3DF019B24E2}" type="slidenum">
              <a:rPr lang="it-IT" smtClean="0"/>
              <a:pPr/>
              <a:t>‹N›</a:t>
            </a:fld>
            <a:endParaRPr lang="it-IT">
              <a:solidFill>
                <a:schemeClr val="accent1"/>
              </a:solidFill>
            </a:endParaRPr>
          </a:p>
        </p:txBody>
      </p:sp>
      <p:sp>
        <p:nvSpPr>
          <p:cNvPr id="13" name="Segnaposto contenuto 2">
            <a:extLst>
              <a:ext uri="{FF2B5EF4-FFF2-40B4-BE49-F238E27FC236}">
                <a16:creationId xmlns:a16="http://schemas.microsoft.com/office/drawing/2014/main" id="{F9689E90-9770-40BD-A745-4EA7C74C73C6}"/>
              </a:ext>
            </a:extLst>
          </p:cNvPr>
          <p:cNvSpPr>
            <a:spLocks noGrp="1"/>
          </p:cNvSpPr>
          <p:nvPr>
            <p:ph idx="10" hasCustomPrompt="1"/>
          </p:nvPr>
        </p:nvSpPr>
        <p:spPr>
          <a:xfrm>
            <a:off x="855009" y="5957455"/>
            <a:ext cx="10491863" cy="318654"/>
          </a:xfrm>
        </p:spPr>
        <p:txBody>
          <a:bodyPr rtlCol="0">
            <a:normAutofit/>
          </a:bodyPr>
          <a:lstStyle>
            <a:lvl1pPr marL="0" indent="0">
              <a:lnSpc>
                <a:spcPct val="110000"/>
              </a:lnSpc>
              <a:buNone/>
              <a:defRPr sz="1400">
                <a:solidFill>
                  <a:schemeClr val="bg2">
                    <a:lumMod val="75000"/>
                  </a:schemeClr>
                </a:solidFill>
              </a:defRPr>
            </a:lvl1pPr>
            <a:lvl2pPr marL="228600">
              <a:defRPr sz="1800">
                <a:solidFill>
                  <a:schemeClr val="bg2">
                    <a:lumMod val="25000"/>
                  </a:schemeClr>
                </a:solidFill>
              </a:defRPr>
            </a:lvl2pPr>
            <a:lvl3pPr marL="457200">
              <a:defRPr sz="1600">
                <a:solidFill>
                  <a:schemeClr val="bg2">
                    <a:lumMod val="25000"/>
                  </a:schemeClr>
                </a:solidFill>
              </a:defRPr>
            </a:lvl3pPr>
            <a:lvl4pPr marL="685800">
              <a:defRPr sz="1400">
                <a:solidFill>
                  <a:schemeClr val="bg2">
                    <a:lumMod val="25000"/>
                  </a:schemeClr>
                </a:solidFill>
              </a:defRPr>
            </a:lvl4pPr>
            <a:lvl5pPr>
              <a:defRPr sz="1400"/>
            </a:lvl5pPr>
          </a:lstStyle>
          <a:p>
            <a:pPr lvl="0" rtl="0"/>
            <a:r>
              <a:rPr lang="it-IT" noProof="0"/>
              <a:t>[N] </a:t>
            </a:r>
            <a:r>
              <a:rPr lang="it-IT" noProof="0" err="1"/>
              <a:t>Citation</a:t>
            </a:r>
            <a:endParaRPr lang="it-IT" noProof="0"/>
          </a:p>
        </p:txBody>
      </p:sp>
    </p:spTree>
    <p:extLst>
      <p:ext uri="{BB962C8B-B14F-4D97-AF65-F5344CB8AC3E}">
        <p14:creationId xmlns:p14="http://schemas.microsoft.com/office/powerpoint/2010/main" val="2491881158"/>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rtlCol="0"/>
          <a:lstStyle/>
          <a:p>
            <a:pPr rtl="0"/>
            <a:r>
              <a:rPr lang="it-IT" noProof="0"/>
              <a:t>Fare clic per modificare lo stile del titolo dello schema</a:t>
            </a:r>
          </a:p>
        </p:txBody>
      </p:sp>
      <p:sp>
        <p:nvSpPr>
          <p:cNvPr id="3" name="Segnaposto testo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4" name="Segnaposto contenuto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5" name="Segnaposto testo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6" name="Segnaposto contenuto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cxnSp>
        <p:nvCxnSpPr>
          <p:cNvPr id="10" name="Connettore diritto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Elemento grafico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it-IT" noProof="0"/>
          </a:p>
        </p:txBody>
      </p:sp>
      <p:sp>
        <p:nvSpPr>
          <p:cNvPr id="14" name="Elemento grafico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it-IT" noProof="0"/>
          </a:p>
        </p:txBody>
      </p:sp>
      <p:sp>
        <p:nvSpPr>
          <p:cNvPr id="16" name="Elemento grafico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it-IT" noProof="0"/>
          </a:p>
        </p:txBody>
      </p:sp>
      <p:sp>
        <p:nvSpPr>
          <p:cNvPr id="11" name="Segnaposto data 3">
            <a:extLst>
              <a:ext uri="{FF2B5EF4-FFF2-40B4-BE49-F238E27FC236}">
                <a16:creationId xmlns:a16="http://schemas.microsoft.com/office/drawing/2014/main" id="{1D7EC1AC-C2AF-4108-9E0E-D9B0B9B14EC1}"/>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
        <p:nvSpPr>
          <p:cNvPr id="13" name="Segnaposto piè di pagina 4">
            <a:extLst>
              <a:ext uri="{FF2B5EF4-FFF2-40B4-BE49-F238E27FC236}">
                <a16:creationId xmlns:a16="http://schemas.microsoft.com/office/drawing/2014/main" id="{B02F780C-7AFB-4E48-AA17-65EDB87E6950}"/>
              </a:ext>
            </a:extLst>
          </p:cNvPr>
          <p:cNvSpPr>
            <a:spLocks noGrp="1"/>
          </p:cNvSpPr>
          <p:nvPr>
            <p:ph type="ftr" sz="quarter" idx="11"/>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1"/>
                </a:solidFill>
              </a:defRPr>
            </a:lvl1pPr>
          </a:lstStyle>
          <a:p>
            <a:r>
              <a:rPr lang="it-IT"/>
              <a:t>Paper Title</a:t>
            </a:r>
            <a:endParaRPr lang="it-IT">
              <a:solidFill>
                <a:schemeClr val="accent1"/>
              </a:solidFill>
            </a:endParaRPr>
          </a:p>
        </p:txBody>
      </p:sp>
      <p:sp>
        <p:nvSpPr>
          <p:cNvPr id="15" name="Segnaposto numero diapositiva 5">
            <a:extLst>
              <a:ext uri="{FF2B5EF4-FFF2-40B4-BE49-F238E27FC236}">
                <a16:creationId xmlns:a16="http://schemas.microsoft.com/office/drawing/2014/main" id="{5C77AB33-45F7-4E22-9D97-9B86DAED381F}"/>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1"/>
                </a:solidFill>
              </a:defRPr>
            </a:lvl1pPr>
          </a:lstStyle>
          <a:p>
            <a:fld id="{D8DA9DAA-006C-4F4B-980E-E3DF019B24E2}" type="slidenum">
              <a:rPr lang="it-IT" smtClean="0"/>
              <a:pPr/>
              <a:t>‹N›</a:t>
            </a:fld>
            <a:endParaRPr lang="it-IT">
              <a:solidFill>
                <a:schemeClr val="accent1"/>
              </a:solidFill>
            </a:endParaRPr>
          </a:p>
        </p:txBody>
      </p:sp>
    </p:spTree>
    <p:extLst>
      <p:ext uri="{BB962C8B-B14F-4D97-AF65-F5344CB8AC3E}">
        <p14:creationId xmlns:p14="http://schemas.microsoft.com/office/powerpoint/2010/main" val="12658483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rtlCol="0"/>
          <a:lstStyle/>
          <a:p>
            <a:pPr rtl="0"/>
            <a:r>
              <a:rPr lang="it-IT" noProof="0"/>
              <a:t>Fare clic per modificare lo stile del titolo dello schema</a:t>
            </a:r>
          </a:p>
        </p:txBody>
      </p:sp>
      <p:sp>
        <p:nvSpPr>
          <p:cNvPr id="3" name="Segnaposto testo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4" name="Segnaposto contenuto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it-IT" noProof="0"/>
              <a:t>Fare clic per modificare gli stili del testo dello schema</a:t>
            </a:r>
          </a:p>
          <a:p>
            <a:pPr lvl="1" rtl="0"/>
            <a:r>
              <a:rPr lang="it-IT" noProof="0"/>
              <a:t>Secondo livello</a:t>
            </a:r>
          </a:p>
          <a:p>
            <a:pPr lvl="2" rtl="0"/>
            <a:r>
              <a:rPr lang="it-IT" noProof="0"/>
              <a:t>Terzo livello</a:t>
            </a:r>
          </a:p>
        </p:txBody>
      </p:sp>
      <p:sp>
        <p:nvSpPr>
          <p:cNvPr id="5" name="Segnaposto testo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6" name="Segnaposto contenuto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it-IT" noProof="0"/>
              <a:t>Fare clic per modificare gli stili del testo dello schema</a:t>
            </a:r>
          </a:p>
          <a:p>
            <a:pPr lvl="1" rtl="0"/>
            <a:r>
              <a:rPr lang="it-IT" noProof="0"/>
              <a:t>Secondo livello</a:t>
            </a:r>
          </a:p>
          <a:p>
            <a:pPr lvl="2" rtl="0"/>
            <a:r>
              <a:rPr lang="it-IT" noProof="0"/>
              <a:t>Terzo livello</a:t>
            </a:r>
          </a:p>
        </p:txBody>
      </p:sp>
      <p:cxnSp>
        <p:nvCxnSpPr>
          <p:cNvPr id="10" name="Connettore diritto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Elemento grafico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it-IT" noProof="0"/>
          </a:p>
        </p:txBody>
      </p:sp>
      <p:sp>
        <p:nvSpPr>
          <p:cNvPr id="14" name="Elemento grafico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it-IT" noProof="0"/>
          </a:p>
        </p:txBody>
      </p:sp>
      <p:sp>
        <p:nvSpPr>
          <p:cNvPr id="16" name="Elemento grafico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it-IT" noProof="0"/>
          </a:p>
        </p:txBody>
      </p:sp>
      <p:sp>
        <p:nvSpPr>
          <p:cNvPr id="15" name="Segnaposto testo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17" name="Segnaposto contenuto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it-IT" noProof="0"/>
              <a:t>Fare clic per modificare gli stili del testo dello schema</a:t>
            </a:r>
          </a:p>
          <a:p>
            <a:pPr lvl="1" rtl="0"/>
            <a:r>
              <a:rPr lang="it-IT" noProof="0"/>
              <a:t>Secondo livello</a:t>
            </a:r>
          </a:p>
          <a:p>
            <a:pPr lvl="2" rtl="0"/>
            <a:r>
              <a:rPr lang="it-IT" noProof="0"/>
              <a:t>Terzo livello</a:t>
            </a:r>
          </a:p>
        </p:txBody>
      </p:sp>
      <p:sp>
        <p:nvSpPr>
          <p:cNvPr id="13" name="Segnaposto data 3">
            <a:extLst>
              <a:ext uri="{FF2B5EF4-FFF2-40B4-BE49-F238E27FC236}">
                <a16:creationId xmlns:a16="http://schemas.microsoft.com/office/drawing/2014/main" id="{B56A2E78-24FC-405A-A5C3-2DBAB8701193}"/>
              </a:ext>
            </a:extLst>
          </p:cNvPr>
          <p:cNvSpPr>
            <a:spLocks noGrp="1"/>
          </p:cNvSpPr>
          <p:nvPr>
            <p:ph type="dt" sz="half" idx="15"/>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
        <p:nvSpPr>
          <p:cNvPr id="18" name="Segnaposto piè di pagina 4">
            <a:extLst>
              <a:ext uri="{FF2B5EF4-FFF2-40B4-BE49-F238E27FC236}">
                <a16:creationId xmlns:a16="http://schemas.microsoft.com/office/drawing/2014/main" id="{CB8F3F34-B852-4F97-A553-911AC927551C}"/>
              </a:ext>
            </a:extLst>
          </p:cNvPr>
          <p:cNvSpPr>
            <a:spLocks noGrp="1"/>
          </p:cNvSpPr>
          <p:nvPr>
            <p:ph type="ftr" sz="quarter" idx="16"/>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1"/>
                </a:solidFill>
              </a:defRPr>
            </a:lvl1pPr>
          </a:lstStyle>
          <a:p>
            <a:r>
              <a:rPr lang="it-IT"/>
              <a:t>Paper Title</a:t>
            </a:r>
            <a:endParaRPr lang="it-IT">
              <a:solidFill>
                <a:schemeClr val="accent1"/>
              </a:solidFill>
            </a:endParaRPr>
          </a:p>
        </p:txBody>
      </p:sp>
      <p:sp>
        <p:nvSpPr>
          <p:cNvPr id="19" name="Segnaposto numero diapositiva 5">
            <a:extLst>
              <a:ext uri="{FF2B5EF4-FFF2-40B4-BE49-F238E27FC236}">
                <a16:creationId xmlns:a16="http://schemas.microsoft.com/office/drawing/2014/main" id="{0DAAEF88-F630-4FD7-8C17-2CBF04393A1B}"/>
              </a:ext>
            </a:extLst>
          </p:cNvPr>
          <p:cNvSpPr>
            <a:spLocks noGrp="1"/>
          </p:cNvSpPr>
          <p:nvPr>
            <p:ph type="sldNum" sz="quarter" idx="17"/>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1"/>
                </a:solidFill>
              </a:defRPr>
            </a:lvl1pPr>
          </a:lstStyle>
          <a:p>
            <a:fld id="{D8DA9DAA-006C-4F4B-980E-E3DF019B24E2}" type="slidenum">
              <a:rPr lang="it-IT" smtClean="0"/>
              <a:pPr/>
              <a:t>‹N›</a:t>
            </a:fld>
            <a:endParaRPr lang="it-IT">
              <a:solidFill>
                <a:schemeClr val="accent1"/>
              </a:solidFill>
            </a:endParaRPr>
          </a:p>
        </p:txBody>
      </p:sp>
    </p:spTree>
    <p:extLst>
      <p:ext uri="{BB962C8B-B14F-4D97-AF65-F5344CB8AC3E}">
        <p14:creationId xmlns:p14="http://schemas.microsoft.com/office/powerpoint/2010/main" val="34304800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rtlCol="0" anchor="b"/>
          <a:lstStyle>
            <a:lvl1pPr algn="l">
              <a:defRPr sz="5400" b="0" i="0" cap="none" baseline="0"/>
            </a:lvl1pPr>
          </a:lstStyle>
          <a:p>
            <a:pPr rtl="0"/>
            <a:r>
              <a:rPr lang="it-IT" noProof="0"/>
              <a:t>Titolo</a:t>
            </a:r>
          </a:p>
        </p:txBody>
      </p:sp>
      <p:sp>
        <p:nvSpPr>
          <p:cNvPr id="3" name="Sottotitolo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rtlCol="0">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it-IT" noProof="0"/>
              <a:t>Fare clic per modificare lo stile del sottotitolo dello schema</a:t>
            </a:r>
          </a:p>
        </p:txBody>
      </p:sp>
      <p:sp>
        <p:nvSpPr>
          <p:cNvPr id="6" name="Segnaposto numero diapositiva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it-IT" noProof="0" smtClean="0"/>
              <a:pPr rtl="0"/>
              <a:t>‹N›</a:t>
            </a:fld>
            <a:endParaRPr lang="it-IT" noProof="0"/>
          </a:p>
        </p:txBody>
      </p:sp>
      <p:cxnSp>
        <p:nvCxnSpPr>
          <p:cNvPr id="7" name="Connettore diritto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ttangolo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3" name="Segnaposto immagine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rtlCol="0" anchor="ctr"/>
          <a:lstStyle>
            <a:lvl1pPr algn="ctr">
              <a:buNone/>
              <a:defRPr>
                <a:solidFill>
                  <a:schemeClr val="bg1"/>
                </a:solidFill>
              </a:defRPr>
            </a:lvl1pPr>
          </a:lstStyle>
          <a:p>
            <a:pPr rtl="0"/>
            <a:r>
              <a:rPr lang="it-IT" noProof="0"/>
              <a:t>Fare clic sull'icona per inserire un'immagine</a:t>
            </a:r>
          </a:p>
        </p:txBody>
      </p:sp>
      <p:sp>
        <p:nvSpPr>
          <p:cNvPr id="10" name="Segnaposto immagine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rtlCol="0" anchor="ctr"/>
          <a:lstStyle>
            <a:lvl1pPr algn="ctr">
              <a:buNone/>
              <a:defRPr>
                <a:solidFill>
                  <a:schemeClr val="bg1"/>
                </a:solidFill>
              </a:defRPr>
            </a:lvl1pPr>
          </a:lstStyle>
          <a:p>
            <a:pPr rtl="0"/>
            <a:r>
              <a:rPr lang="it-IT" noProof="0"/>
              <a:t>Fare clic sull'icona per inserire un'immagine</a:t>
            </a:r>
          </a:p>
        </p:txBody>
      </p:sp>
      <p:sp>
        <p:nvSpPr>
          <p:cNvPr id="11" name="Segnaposto immagine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rtlCol="0" anchor="ctr"/>
          <a:lstStyle>
            <a:lvl1pPr algn="ctr">
              <a:buNone/>
              <a:defRPr>
                <a:solidFill>
                  <a:schemeClr val="bg1"/>
                </a:solidFill>
              </a:defRPr>
            </a:lvl1pPr>
          </a:lstStyle>
          <a:p>
            <a:pPr rtl="0"/>
            <a:r>
              <a:rPr lang="it-IT" noProof="0"/>
              <a:t>Fare clic sull'icona per inserire un'immagine</a:t>
            </a:r>
          </a:p>
        </p:txBody>
      </p:sp>
    </p:spTree>
    <p:extLst>
      <p:ext uri="{BB962C8B-B14F-4D97-AF65-F5344CB8AC3E}">
        <p14:creationId xmlns:p14="http://schemas.microsoft.com/office/powerpoint/2010/main" val="27251234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olo titolo">
    <p:spTree>
      <p:nvGrpSpPr>
        <p:cNvPr id="1" name=""/>
        <p:cNvGrpSpPr/>
        <p:nvPr/>
      </p:nvGrpSpPr>
      <p:grpSpPr>
        <a:xfrm>
          <a:off x="0" y="0"/>
          <a:ext cx="0" cy="0"/>
          <a:chOff x="0" y="0"/>
          <a:chExt cx="0" cy="0"/>
        </a:xfrm>
      </p:grpSpPr>
      <p:sp>
        <p:nvSpPr>
          <p:cNvPr id="33" name="Segnaposto immagine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rtlCol="0" anchor="ctr">
            <a:noAutofit/>
          </a:bodyPr>
          <a:lstStyle>
            <a:lvl1pPr algn="ctr">
              <a:buNone/>
              <a:defRPr sz="1800">
                <a:solidFill>
                  <a:schemeClr val="bg2">
                    <a:lumMod val="25000"/>
                  </a:schemeClr>
                </a:solidFill>
              </a:defRPr>
            </a:lvl1pPr>
          </a:lstStyle>
          <a:p>
            <a:pPr rtl="0"/>
            <a:r>
              <a:rPr lang="it-IT" noProof="0"/>
              <a:t>Fare clic sull'icona per inserire un'immagine</a:t>
            </a:r>
          </a:p>
        </p:txBody>
      </p:sp>
      <p:sp>
        <p:nvSpPr>
          <p:cNvPr id="32" name="Segnaposto immagine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rtlCol="0" anchor="ctr">
            <a:noAutofit/>
          </a:bodyPr>
          <a:lstStyle>
            <a:lvl1pPr algn="ctr">
              <a:buNone/>
              <a:defRPr sz="1800">
                <a:solidFill>
                  <a:schemeClr val="bg2">
                    <a:lumMod val="25000"/>
                  </a:schemeClr>
                </a:solidFill>
              </a:defRPr>
            </a:lvl1pPr>
          </a:lstStyle>
          <a:p>
            <a:pPr rtl="0"/>
            <a:r>
              <a:rPr lang="it-IT" noProof="0"/>
              <a:t>Fare clic sull'icona per inserire un'immagine</a:t>
            </a:r>
          </a:p>
        </p:txBody>
      </p:sp>
      <p:sp>
        <p:nvSpPr>
          <p:cNvPr id="31" name="Segnaposto immagine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rtlCol="0" anchor="ctr">
            <a:noAutofit/>
          </a:bodyPr>
          <a:lstStyle>
            <a:lvl1pPr algn="ctr">
              <a:buNone/>
              <a:defRPr sz="1800">
                <a:solidFill>
                  <a:schemeClr val="bg2">
                    <a:lumMod val="25000"/>
                  </a:schemeClr>
                </a:solidFill>
              </a:defRPr>
            </a:lvl1pPr>
          </a:lstStyle>
          <a:p>
            <a:pPr rtl="0"/>
            <a:r>
              <a:rPr lang="it-IT" noProof="0"/>
              <a:t>Fare clic sull'icona per inserire un'immagine</a:t>
            </a:r>
          </a:p>
        </p:txBody>
      </p:sp>
      <p:sp>
        <p:nvSpPr>
          <p:cNvPr id="30" name="Segnaposto immagine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rtlCol="0" anchor="ctr">
            <a:noAutofit/>
          </a:bodyPr>
          <a:lstStyle>
            <a:lvl1pPr algn="ctr">
              <a:buNone/>
              <a:defRPr sz="1800">
                <a:solidFill>
                  <a:schemeClr val="bg2">
                    <a:lumMod val="25000"/>
                  </a:schemeClr>
                </a:solidFill>
              </a:defRPr>
            </a:lvl1pPr>
          </a:lstStyle>
          <a:p>
            <a:pPr rtl="0"/>
            <a:r>
              <a:rPr lang="it-IT" noProof="0"/>
              <a:t>Fare clic sull'icona per inserire un'immagine</a:t>
            </a:r>
          </a:p>
        </p:txBody>
      </p:sp>
      <p:sp>
        <p:nvSpPr>
          <p:cNvPr id="2" name="Titolo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rtlCol="0" anchor="b"/>
          <a:lstStyle>
            <a:lvl1pPr algn="r">
              <a:defRPr sz="4800" b="1" cap="all" spc="400" baseline="0">
                <a:solidFill>
                  <a:schemeClr val="bg2">
                    <a:lumMod val="10000"/>
                  </a:schemeClr>
                </a:solidFill>
              </a:defRPr>
            </a:lvl1pPr>
          </a:lstStyle>
          <a:p>
            <a:pPr rtl="0"/>
            <a:r>
              <a:rPr lang="it-IT" noProof="0"/>
              <a:t>Fare clic per modificare lo stile del titolo dello schema</a:t>
            </a:r>
          </a:p>
        </p:txBody>
      </p:sp>
      <p:sp>
        <p:nvSpPr>
          <p:cNvPr id="3" name="Segnaposto data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accent1"/>
                </a:solidFill>
              </a:defRPr>
            </a:lvl1pPr>
          </a:lstStyle>
          <a:p>
            <a:r>
              <a:rPr lang="it-IT"/>
              <a:t>Date</a:t>
            </a:r>
            <a:endParaRPr lang="it-IT">
              <a:solidFill>
                <a:schemeClr val="accent1"/>
              </a:solidFill>
            </a:endParaRPr>
          </a:p>
        </p:txBody>
      </p:sp>
      <p:sp>
        <p:nvSpPr>
          <p:cNvPr id="4" name="Segnaposto piè di pagina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accent1"/>
                </a:solidFill>
              </a:defRPr>
            </a:lvl1pPr>
          </a:lstStyle>
          <a:p>
            <a:r>
              <a:rPr lang="it-IT"/>
              <a:t>Paper Title</a:t>
            </a:r>
            <a:endParaRPr lang="it-IT">
              <a:solidFill>
                <a:schemeClr val="accent1"/>
              </a:solidFill>
            </a:endParaRPr>
          </a:p>
        </p:txBody>
      </p:sp>
      <p:sp>
        <p:nvSpPr>
          <p:cNvPr id="5" name="Segnaposto numero diapositiva 4">
            <a:extLst>
              <a:ext uri="{FF2B5EF4-FFF2-40B4-BE49-F238E27FC236}">
                <a16:creationId xmlns:a16="http://schemas.microsoft.com/office/drawing/2014/main" id="{30FF4306-91CD-4B7B-8A53-34BE8F997581}"/>
              </a:ext>
            </a:extLst>
          </p:cNvPr>
          <p:cNvSpPr>
            <a:spLocks noGrp="1"/>
          </p:cNvSpPr>
          <p:nvPr>
            <p:ph type="sldNum" sz="quarter" idx="12"/>
          </p:nvPr>
        </p:nvSpPr>
        <p:spPr>
          <a:xfrm>
            <a:off x="9026237" y="6297168"/>
            <a:ext cx="2743200" cy="365125"/>
          </a:xfrm>
        </p:spPr>
        <p:txBody>
          <a:bodyPr rtlCol="0"/>
          <a:lstStyle>
            <a:lvl1pPr>
              <a:defRPr>
                <a:solidFill>
                  <a:schemeClr val="accent1"/>
                </a:solidFill>
              </a:defRPr>
            </a:lvl1pPr>
          </a:lstStyle>
          <a:p>
            <a:fld id="{D8DA9DAA-006C-4F4B-980E-E3DF019B24E2}" type="slidenum">
              <a:rPr lang="it-IT" smtClean="0"/>
              <a:pPr/>
              <a:t>‹N›</a:t>
            </a:fld>
            <a:endParaRPr lang="it-IT">
              <a:solidFill>
                <a:schemeClr val="accent1"/>
              </a:solidFill>
            </a:endParaRPr>
          </a:p>
        </p:txBody>
      </p:sp>
      <p:sp>
        <p:nvSpPr>
          <p:cNvPr id="8" name="Elemento grafico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it-IT" noProof="0"/>
          </a:p>
        </p:txBody>
      </p:sp>
      <p:sp>
        <p:nvSpPr>
          <p:cNvPr id="10" name="Elemento grafico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it-IT" noProof="0"/>
          </a:p>
        </p:txBody>
      </p:sp>
      <p:sp>
        <p:nvSpPr>
          <p:cNvPr id="12" name="Elemento grafico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it-IT" noProof="0"/>
          </a:p>
        </p:txBody>
      </p:sp>
      <p:cxnSp>
        <p:nvCxnSpPr>
          <p:cNvPr id="14" name="Connettore diritto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accent1"/>
            </a:solidFill>
            <a:bevel/>
          </a:ln>
        </p:spPr>
        <p:style>
          <a:lnRef idx="1">
            <a:schemeClr val="accent1"/>
          </a:lnRef>
          <a:fillRef idx="0">
            <a:schemeClr val="accent1"/>
          </a:fillRef>
          <a:effectRef idx="0">
            <a:schemeClr val="accent1"/>
          </a:effectRef>
          <a:fontRef idx="minor">
            <a:schemeClr val="tx1"/>
          </a:fontRef>
        </p:style>
      </p:cxnSp>
      <p:sp>
        <p:nvSpPr>
          <p:cNvPr id="16" name="Segnaposto testo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760720" y="3127248"/>
            <a:ext cx="5276088" cy="1124712"/>
          </a:xfrm>
        </p:spPr>
        <p:txBody>
          <a:bodyPr rtlCol="0"/>
          <a:lstStyle>
            <a:lvl1pPr marL="0" indent="0" algn="r">
              <a:buNone/>
              <a:defRPr sz="1800">
                <a:solidFill>
                  <a:schemeClr val="bg2">
                    <a:lumMod val="25000"/>
                  </a:schemeClr>
                </a:solidFill>
              </a:defRPr>
            </a:lvl1pPr>
          </a:lstStyle>
          <a:p>
            <a:pPr lvl="0" rtl="0"/>
            <a:r>
              <a:rPr lang="it-IT" noProof="0"/>
              <a:t>Fare clic per modificare lo stile del titolo</a:t>
            </a:r>
          </a:p>
        </p:txBody>
      </p:sp>
    </p:spTree>
    <p:extLst>
      <p:ext uri="{BB962C8B-B14F-4D97-AF65-F5344CB8AC3E}">
        <p14:creationId xmlns:p14="http://schemas.microsoft.com/office/powerpoint/2010/main" val="21446610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rtlCol="0" anchor="b"/>
          <a:lstStyle>
            <a:lvl1pPr>
              <a:defRPr sz="3200"/>
            </a:lvl1pPr>
          </a:lstStyle>
          <a:p>
            <a:pPr rtl="0"/>
            <a:r>
              <a:rPr lang="it-IT" noProof="0"/>
              <a:t>Fare clic per modificare lo stile del titolo dello schema</a:t>
            </a:r>
          </a:p>
        </p:txBody>
      </p:sp>
      <p:sp>
        <p:nvSpPr>
          <p:cNvPr id="3" name="Segnaposto contenuto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testo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gli stili del testo dello schema</a:t>
            </a:r>
          </a:p>
        </p:txBody>
      </p:sp>
      <p:cxnSp>
        <p:nvCxnSpPr>
          <p:cNvPr id="8" name="Connettore diritto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Segnaposto data 3">
            <a:extLst>
              <a:ext uri="{FF2B5EF4-FFF2-40B4-BE49-F238E27FC236}">
                <a16:creationId xmlns:a16="http://schemas.microsoft.com/office/drawing/2014/main" id="{81B46478-33A2-4B8F-97EF-CA06E2E22753}"/>
              </a:ext>
            </a:extLst>
          </p:cNvPr>
          <p:cNvSpPr>
            <a:spLocks noGrp="1"/>
          </p:cNvSpPr>
          <p:nvPr>
            <p:ph type="dt" sz="half" idx="15"/>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
        <p:nvSpPr>
          <p:cNvPr id="10" name="Segnaposto piè di pagina 4">
            <a:extLst>
              <a:ext uri="{FF2B5EF4-FFF2-40B4-BE49-F238E27FC236}">
                <a16:creationId xmlns:a16="http://schemas.microsoft.com/office/drawing/2014/main" id="{70C639B7-5161-4579-9EC9-5375CC06288B}"/>
              </a:ext>
            </a:extLst>
          </p:cNvPr>
          <p:cNvSpPr>
            <a:spLocks noGrp="1"/>
          </p:cNvSpPr>
          <p:nvPr>
            <p:ph type="ftr" sz="quarter" idx="16"/>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1"/>
                </a:solidFill>
              </a:defRPr>
            </a:lvl1pPr>
          </a:lstStyle>
          <a:p>
            <a:r>
              <a:rPr lang="it-IT"/>
              <a:t>Paper Title</a:t>
            </a:r>
            <a:endParaRPr lang="it-IT">
              <a:solidFill>
                <a:schemeClr val="accent1"/>
              </a:solidFill>
            </a:endParaRPr>
          </a:p>
        </p:txBody>
      </p:sp>
      <p:sp>
        <p:nvSpPr>
          <p:cNvPr id="11" name="Segnaposto numero diapositiva 5">
            <a:extLst>
              <a:ext uri="{FF2B5EF4-FFF2-40B4-BE49-F238E27FC236}">
                <a16:creationId xmlns:a16="http://schemas.microsoft.com/office/drawing/2014/main" id="{990A28BD-886C-4B6B-898A-A48FD4504212}"/>
              </a:ext>
            </a:extLst>
          </p:cNvPr>
          <p:cNvSpPr>
            <a:spLocks noGrp="1"/>
          </p:cNvSpPr>
          <p:nvPr>
            <p:ph type="sldNum" sz="quarter" idx="17"/>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1"/>
                </a:solidFill>
              </a:defRPr>
            </a:lvl1pPr>
          </a:lstStyle>
          <a:p>
            <a:fld id="{D8DA9DAA-006C-4F4B-980E-E3DF019B24E2}" type="slidenum">
              <a:rPr lang="it-IT" smtClean="0"/>
              <a:pPr/>
              <a:t>‹N›</a:t>
            </a:fld>
            <a:endParaRPr lang="it-IT">
              <a:solidFill>
                <a:schemeClr val="accent1"/>
              </a:solidFill>
            </a:endParaRPr>
          </a:p>
        </p:txBody>
      </p:sp>
    </p:spTree>
    <p:extLst>
      <p:ext uri="{BB962C8B-B14F-4D97-AF65-F5344CB8AC3E}">
        <p14:creationId xmlns:p14="http://schemas.microsoft.com/office/powerpoint/2010/main" val="30682119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rtlCol="0" anchor="b"/>
          <a:lstStyle>
            <a:lvl1pPr>
              <a:defRPr sz="3200"/>
            </a:lvl1pPr>
          </a:lstStyle>
          <a:p>
            <a:pPr rtl="0"/>
            <a:r>
              <a:rPr lang="it-IT" noProof="0"/>
              <a:t>Fare clic per modificare lo stile del titolo dello schema</a:t>
            </a:r>
          </a:p>
        </p:txBody>
      </p:sp>
      <p:sp>
        <p:nvSpPr>
          <p:cNvPr id="3" name="Segnaposto immagine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noProof="0"/>
              <a:t>Fare clic sull'icona per inserire un'immagine</a:t>
            </a:r>
          </a:p>
        </p:txBody>
      </p:sp>
      <p:sp>
        <p:nvSpPr>
          <p:cNvPr id="4" name="Segnaposto testo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gli stili del testo dello schema</a:t>
            </a:r>
          </a:p>
        </p:txBody>
      </p:sp>
      <p:cxnSp>
        <p:nvCxnSpPr>
          <p:cNvPr id="8" name="Connettore diritto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Segnaposto data 3">
            <a:extLst>
              <a:ext uri="{FF2B5EF4-FFF2-40B4-BE49-F238E27FC236}">
                <a16:creationId xmlns:a16="http://schemas.microsoft.com/office/drawing/2014/main" id="{D37D712A-555A-42B1-AD38-87D86131B9A7}"/>
              </a:ext>
            </a:extLst>
          </p:cNvPr>
          <p:cNvSpPr>
            <a:spLocks noGrp="1"/>
          </p:cNvSpPr>
          <p:nvPr>
            <p:ph type="dt" sz="half" idx="15"/>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
        <p:nvSpPr>
          <p:cNvPr id="10" name="Segnaposto piè di pagina 4">
            <a:extLst>
              <a:ext uri="{FF2B5EF4-FFF2-40B4-BE49-F238E27FC236}">
                <a16:creationId xmlns:a16="http://schemas.microsoft.com/office/drawing/2014/main" id="{3C5F0010-83D4-4034-9DC2-D6CAFD8A8FA5}"/>
              </a:ext>
            </a:extLst>
          </p:cNvPr>
          <p:cNvSpPr>
            <a:spLocks noGrp="1"/>
          </p:cNvSpPr>
          <p:nvPr>
            <p:ph type="ftr" sz="quarter" idx="16"/>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1"/>
                </a:solidFill>
              </a:defRPr>
            </a:lvl1pPr>
          </a:lstStyle>
          <a:p>
            <a:r>
              <a:rPr lang="it-IT"/>
              <a:t>Paper Title</a:t>
            </a:r>
            <a:endParaRPr lang="it-IT">
              <a:solidFill>
                <a:schemeClr val="accent1"/>
              </a:solidFill>
            </a:endParaRPr>
          </a:p>
        </p:txBody>
      </p:sp>
      <p:sp>
        <p:nvSpPr>
          <p:cNvPr id="11" name="Segnaposto numero diapositiva 5">
            <a:extLst>
              <a:ext uri="{FF2B5EF4-FFF2-40B4-BE49-F238E27FC236}">
                <a16:creationId xmlns:a16="http://schemas.microsoft.com/office/drawing/2014/main" id="{7147C48C-E5EF-45A6-B75C-10EF5140B3A5}"/>
              </a:ext>
            </a:extLst>
          </p:cNvPr>
          <p:cNvSpPr>
            <a:spLocks noGrp="1"/>
          </p:cNvSpPr>
          <p:nvPr>
            <p:ph type="sldNum" sz="quarter" idx="17"/>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1"/>
                </a:solidFill>
              </a:defRPr>
            </a:lvl1pPr>
          </a:lstStyle>
          <a:p>
            <a:fld id="{D8DA9DAA-006C-4F4B-980E-E3DF019B24E2}" type="slidenum">
              <a:rPr lang="it-IT" smtClean="0"/>
              <a:pPr/>
              <a:t>‹N›</a:t>
            </a:fld>
            <a:endParaRPr lang="it-IT">
              <a:solidFill>
                <a:schemeClr val="accent1"/>
              </a:solidFill>
            </a:endParaRPr>
          </a:p>
        </p:txBody>
      </p:sp>
    </p:spTree>
    <p:extLst>
      <p:ext uri="{BB962C8B-B14F-4D97-AF65-F5344CB8AC3E}">
        <p14:creationId xmlns:p14="http://schemas.microsoft.com/office/powerpoint/2010/main" val="20681193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524000" y="1122363"/>
            <a:ext cx="9144000" cy="2387600"/>
          </a:xfrm>
        </p:spPr>
        <p:txBody>
          <a:bodyPr rtlCol="0" anchor="b"/>
          <a:lstStyle>
            <a:lvl1pPr algn="l">
              <a:defRPr sz="6000" b="1" i="0" cap="all" baseline="0">
                <a:solidFill>
                  <a:schemeClr val="bg2">
                    <a:lumMod val="10000"/>
                  </a:schemeClr>
                </a:solidFill>
              </a:defRPr>
            </a:lvl1pPr>
          </a:lstStyle>
          <a:p>
            <a:pPr rtl="0"/>
            <a:r>
              <a:rPr lang="it-IT" noProof="0"/>
              <a:t>Paper Title</a:t>
            </a:r>
          </a:p>
        </p:txBody>
      </p:sp>
      <p:sp>
        <p:nvSpPr>
          <p:cNvPr id="3" name="Sottotitolo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524000" y="4821382"/>
            <a:ext cx="9144000" cy="436418"/>
          </a:xfrm>
        </p:spPr>
        <p:txBody>
          <a:bodyPr rtlCol="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it-IT" noProof="0" err="1"/>
              <a:t>Presenters</a:t>
            </a:r>
            <a:endParaRPr lang="it-IT" noProof="0"/>
          </a:p>
        </p:txBody>
      </p:sp>
      <p:cxnSp>
        <p:nvCxnSpPr>
          <p:cNvPr id="11" name="Connettore diritto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solidFill>
              <a:srgbClr val="03A0CD"/>
            </a:solidFill>
            <a:bevel/>
          </a:ln>
        </p:spPr>
        <p:style>
          <a:lnRef idx="1">
            <a:schemeClr val="accent1"/>
          </a:lnRef>
          <a:fillRef idx="0">
            <a:schemeClr val="accent1"/>
          </a:fillRef>
          <a:effectRef idx="0">
            <a:schemeClr val="accent1"/>
          </a:effectRef>
          <a:fontRef idx="minor">
            <a:schemeClr val="tx1"/>
          </a:fontRef>
        </p:style>
      </p:cxnSp>
      <p:sp>
        <p:nvSpPr>
          <p:cNvPr id="5" name="Segnaposto data 3">
            <a:extLst>
              <a:ext uri="{FF2B5EF4-FFF2-40B4-BE49-F238E27FC236}">
                <a16:creationId xmlns:a16="http://schemas.microsoft.com/office/drawing/2014/main" id="{23E12DC2-51B6-47D9-81A0-C68CAEB9DD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
        <p:nvSpPr>
          <p:cNvPr id="14" name="Segnaposto testo 13">
            <a:extLst>
              <a:ext uri="{FF2B5EF4-FFF2-40B4-BE49-F238E27FC236}">
                <a16:creationId xmlns:a16="http://schemas.microsoft.com/office/drawing/2014/main" id="{75AC6E7B-A020-4632-964E-9166A194D81A}"/>
              </a:ext>
            </a:extLst>
          </p:cNvPr>
          <p:cNvSpPr>
            <a:spLocks noGrp="1"/>
          </p:cNvSpPr>
          <p:nvPr>
            <p:ph type="body" sz="quarter" idx="10" hasCustomPrompt="1"/>
          </p:nvPr>
        </p:nvSpPr>
        <p:spPr>
          <a:xfrm>
            <a:off x="1523423" y="3656879"/>
            <a:ext cx="9136063" cy="434975"/>
          </a:xfrm>
        </p:spPr>
        <p:txBody>
          <a:bodyPr/>
          <a:lstStyle>
            <a:lvl1pPr>
              <a:buNone/>
              <a:defRPr sz="240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it-IT" err="1"/>
              <a:t>Authors</a:t>
            </a:r>
            <a:r>
              <a:rPr lang="it-IT"/>
              <a:t> – Conference or Journal – </a:t>
            </a:r>
            <a:r>
              <a:rPr lang="it-IT" err="1"/>
              <a:t>Year</a:t>
            </a:r>
            <a:endParaRPr lang="it-IT"/>
          </a:p>
        </p:txBody>
      </p:sp>
    </p:spTree>
    <p:extLst>
      <p:ext uri="{BB962C8B-B14F-4D97-AF65-F5344CB8AC3E}">
        <p14:creationId xmlns:p14="http://schemas.microsoft.com/office/powerpoint/2010/main" val="89082977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Solo titolo">
    <p:spTree>
      <p:nvGrpSpPr>
        <p:cNvPr id="1" name=""/>
        <p:cNvGrpSpPr/>
        <p:nvPr/>
      </p:nvGrpSpPr>
      <p:grpSpPr>
        <a:xfrm>
          <a:off x="0" y="0"/>
          <a:ext cx="0" cy="0"/>
          <a:chOff x="0" y="0"/>
          <a:chExt cx="0" cy="0"/>
        </a:xfrm>
      </p:grpSpPr>
      <p:sp>
        <p:nvSpPr>
          <p:cNvPr id="19" name="Segnaposto immagine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rtlCol="0" anchor="ctr">
            <a:noAutofit/>
          </a:bodyPr>
          <a:lstStyle>
            <a:lvl1pPr algn="ctr">
              <a:buNone/>
              <a:defRPr sz="1600" b="1">
                <a:solidFill>
                  <a:schemeClr val="bg2">
                    <a:lumMod val="25000"/>
                  </a:schemeClr>
                </a:solidFill>
              </a:defRPr>
            </a:lvl1pPr>
          </a:lstStyle>
          <a:p>
            <a:pPr rtl="0"/>
            <a:r>
              <a:rPr lang="it-IT" noProof="0"/>
              <a:t>Fare clic sull'icona per inserire un'immagine</a:t>
            </a:r>
          </a:p>
        </p:txBody>
      </p:sp>
      <p:sp>
        <p:nvSpPr>
          <p:cNvPr id="2" name="Titolo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rtlCol="0" anchor="b"/>
          <a:lstStyle>
            <a:lvl1pPr algn="r">
              <a:defRPr sz="6000" b="1" cap="all" spc="400" baseline="0">
                <a:solidFill>
                  <a:schemeClr val="bg2">
                    <a:lumMod val="10000"/>
                  </a:schemeClr>
                </a:solidFill>
              </a:defRPr>
            </a:lvl1pPr>
          </a:lstStyle>
          <a:p>
            <a:pPr rtl="0"/>
            <a:r>
              <a:rPr lang="it-IT" noProof="0"/>
              <a:t>Paper Title</a:t>
            </a:r>
          </a:p>
        </p:txBody>
      </p:sp>
      <p:sp>
        <p:nvSpPr>
          <p:cNvPr id="3" name="Segnaposto data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accent1"/>
                </a:solidFill>
              </a:defRPr>
            </a:lvl1pPr>
          </a:lstStyle>
          <a:p>
            <a:r>
              <a:rPr lang="it-IT"/>
              <a:t>DATE</a:t>
            </a:r>
          </a:p>
        </p:txBody>
      </p:sp>
      <p:sp>
        <p:nvSpPr>
          <p:cNvPr id="4" name="Segnaposto piè di pagina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accent1"/>
                </a:solidFill>
              </a:defRPr>
            </a:lvl1pPr>
          </a:lstStyle>
          <a:p>
            <a:r>
              <a:rPr lang="it-IT"/>
              <a:t>Paper Title</a:t>
            </a:r>
          </a:p>
        </p:txBody>
      </p:sp>
      <p:cxnSp>
        <p:nvCxnSpPr>
          <p:cNvPr id="14" name="Connettore diritto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Segnaposto testo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202936" y="3127248"/>
            <a:ext cx="5833872" cy="3118104"/>
          </a:xfrm>
        </p:spPr>
        <p:txBody>
          <a:bodyPr rtlCol="0"/>
          <a:lstStyle>
            <a:lvl1pPr marL="0" indent="0" algn="r">
              <a:buNone/>
              <a:defRPr sz="1800">
                <a:solidFill>
                  <a:schemeClr val="bg2">
                    <a:lumMod val="25000"/>
                  </a:schemeClr>
                </a:solidFill>
              </a:defRPr>
            </a:lvl1pPr>
          </a:lstStyle>
          <a:p>
            <a:pPr lvl="0" rtl="0"/>
            <a:r>
              <a:rPr lang="it-IT" noProof="0"/>
              <a:t>Fare clic per modificare lo stile del titolo</a:t>
            </a:r>
          </a:p>
        </p:txBody>
      </p:sp>
    </p:spTree>
    <p:extLst>
      <p:ext uri="{BB962C8B-B14F-4D97-AF65-F5344CB8AC3E}">
        <p14:creationId xmlns:p14="http://schemas.microsoft.com/office/powerpoint/2010/main" val="789663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olo e contenuto">
    <p:spTree>
      <p:nvGrpSpPr>
        <p:cNvPr id="1" name=""/>
        <p:cNvGrpSpPr/>
        <p:nvPr/>
      </p:nvGrpSpPr>
      <p:grpSpPr>
        <a:xfrm>
          <a:off x="0" y="0"/>
          <a:ext cx="0" cy="0"/>
          <a:chOff x="0" y="0"/>
          <a:chExt cx="0" cy="0"/>
        </a:xfrm>
      </p:grpSpPr>
      <p:sp>
        <p:nvSpPr>
          <p:cNvPr id="15" name="Segnaposto immagine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rtlCol="0" anchor="ctr">
            <a:noAutofit/>
          </a:bodyPr>
          <a:lstStyle>
            <a:lvl1pPr algn="ctr">
              <a:buNone/>
              <a:defRPr/>
            </a:lvl1pPr>
          </a:lstStyle>
          <a:p>
            <a:pPr rtl="0"/>
            <a:r>
              <a:rPr lang="it-IT" noProof="0"/>
              <a:t>Fare clic sull'icona per inserire un'immagine</a:t>
            </a:r>
          </a:p>
        </p:txBody>
      </p:sp>
      <p:sp>
        <p:nvSpPr>
          <p:cNvPr id="2" name="Titolo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rtlCol="0" anchor="b"/>
          <a:lstStyle>
            <a:lvl1pPr>
              <a:defRPr sz="5400">
                <a:solidFill>
                  <a:schemeClr val="bg2">
                    <a:lumMod val="10000"/>
                  </a:schemeClr>
                </a:solidFill>
              </a:defRPr>
            </a:lvl1pPr>
          </a:lstStyle>
          <a:p>
            <a:pPr rtl="0"/>
            <a:r>
              <a:rPr lang="it-IT" noProof="0"/>
              <a:t>Fare clic per modificare lo stile del titolo dello schema</a:t>
            </a:r>
          </a:p>
        </p:txBody>
      </p:sp>
      <p:sp>
        <p:nvSpPr>
          <p:cNvPr id="3" name="Segnaposto contenuto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rtlCol="0"/>
          <a:lstStyle>
            <a:lvl1pPr marL="0" indent="0">
              <a:lnSpc>
                <a:spcPct val="110000"/>
              </a:lnSpc>
              <a:buNone/>
              <a:defRPr sz="2000">
                <a:solidFill>
                  <a:schemeClr val="bg2">
                    <a:lumMod val="25000"/>
                  </a:schemeClr>
                </a:solidFill>
              </a:defRPr>
            </a:lvl1pPr>
            <a:lvl2pPr marL="228600">
              <a:defRPr sz="1800">
                <a:solidFill>
                  <a:schemeClr val="bg2">
                    <a:lumMod val="25000"/>
                  </a:schemeClr>
                </a:solidFill>
              </a:defRPr>
            </a:lvl2pPr>
            <a:lvl3pPr marL="457200">
              <a:defRPr sz="1600">
                <a:solidFill>
                  <a:schemeClr val="bg2">
                    <a:lumMod val="25000"/>
                  </a:schemeClr>
                </a:solidFill>
              </a:defRPr>
            </a:lvl3pPr>
            <a:lvl4pPr marL="685800">
              <a:defRPr sz="1400">
                <a:solidFill>
                  <a:schemeClr val="bg2">
                    <a:lumMod val="25000"/>
                  </a:schemeClr>
                </a:solidFill>
              </a:defRPr>
            </a:lvl4pPr>
            <a:lvl5pPr>
              <a:defRPr sz="14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p:txBody>
      </p:sp>
      <p:cxnSp>
        <p:nvCxnSpPr>
          <p:cNvPr id="9" name="Connettore diritto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Elemento grafico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it-IT" noProof="0"/>
          </a:p>
        </p:txBody>
      </p:sp>
      <p:sp>
        <p:nvSpPr>
          <p:cNvPr id="19" name="Elemento grafico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it-IT" noProof="0"/>
          </a:p>
        </p:txBody>
      </p:sp>
      <p:sp>
        <p:nvSpPr>
          <p:cNvPr id="18" name="Segnaposto data 3">
            <a:extLst>
              <a:ext uri="{FF2B5EF4-FFF2-40B4-BE49-F238E27FC236}">
                <a16:creationId xmlns:a16="http://schemas.microsoft.com/office/drawing/2014/main" id="{9698D2CE-63E8-4692-A246-5B349C645B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
        <p:nvSpPr>
          <p:cNvPr id="20" name="Segnaposto piè di pagina 4">
            <a:extLst>
              <a:ext uri="{FF2B5EF4-FFF2-40B4-BE49-F238E27FC236}">
                <a16:creationId xmlns:a16="http://schemas.microsoft.com/office/drawing/2014/main" id="{75BBE34D-9F48-4D69-A78E-8AF7FB531B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1"/>
                </a:solidFill>
              </a:defRPr>
            </a:lvl1pPr>
          </a:lstStyle>
          <a:p>
            <a:r>
              <a:rPr lang="it-IT"/>
              <a:t>Paper </a:t>
            </a:r>
            <a:r>
              <a:rPr lang="it-IT" err="1"/>
              <a:t>title</a:t>
            </a:r>
            <a:endParaRPr lang="it-IT">
              <a:solidFill>
                <a:schemeClr val="accent1"/>
              </a:solidFill>
            </a:endParaRPr>
          </a:p>
        </p:txBody>
      </p:sp>
      <p:sp>
        <p:nvSpPr>
          <p:cNvPr id="21" name="Segnaposto numero diapositiva 5">
            <a:extLst>
              <a:ext uri="{FF2B5EF4-FFF2-40B4-BE49-F238E27FC236}">
                <a16:creationId xmlns:a16="http://schemas.microsoft.com/office/drawing/2014/main" id="{BB999826-D7C9-4E3F-82C5-B8967B9836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1"/>
                </a:solidFill>
              </a:defRPr>
            </a:lvl1pPr>
          </a:lstStyle>
          <a:p>
            <a:fld id="{D8DA9DAA-006C-4F4B-980E-E3DF019B24E2}" type="slidenum">
              <a:rPr lang="it-IT" smtClean="0"/>
              <a:pPr/>
              <a:t>‹N›</a:t>
            </a:fld>
            <a:endParaRPr lang="it-IT">
              <a:solidFill>
                <a:schemeClr val="accent1"/>
              </a:solidFill>
            </a:endParaRPr>
          </a:p>
        </p:txBody>
      </p:sp>
    </p:spTree>
    <p:extLst>
      <p:ext uri="{BB962C8B-B14F-4D97-AF65-F5344CB8AC3E}">
        <p14:creationId xmlns:p14="http://schemas.microsoft.com/office/powerpoint/2010/main" val="15379331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rtlCol="0" anchor="b">
            <a:normAutofit/>
          </a:bodyPr>
          <a:lstStyle>
            <a:lvl1pPr algn="ctr">
              <a:defRPr sz="6000" b="1" i="0" cap="all" baseline="0">
                <a:solidFill>
                  <a:schemeClr val="bg2">
                    <a:lumMod val="10000"/>
                  </a:schemeClr>
                </a:solidFill>
              </a:defRPr>
            </a:lvl1pPr>
          </a:lstStyle>
          <a:p>
            <a:pPr rtl="0"/>
            <a:r>
              <a:rPr lang="it-IT" noProof="0"/>
              <a:t>Fare clic per modificare lo stile del titolo dello schema</a:t>
            </a:r>
          </a:p>
        </p:txBody>
      </p:sp>
      <p:sp>
        <p:nvSpPr>
          <p:cNvPr id="3" name="Sottotitolo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rtlCol="0">
            <a:normAutofit/>
          </a:bodyPr>
          <a:lstStyle>
            <a:lvl1pPr marL="0" indent="0" algn="ctr">
              <a:buNone/>
              <a:defRPr sz="2000">
                <a:solidFill>
                  <a:schemeClr val="bg2">
                    <a:lumMod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it-IT" noProof="0"/>
              <a:t>Fare clic per modificare lo stile del sottotitolo dello schema</a:t>
            </a:r>
          </a:p>
        </p:txBody>
      </p:sp>
      <p:sp>
        <p:nvSpPr>
          <p:cNvPr id="4" name="Elemento grafico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it-IT" noProof="0"/>
          </a:p>
        </p:txBody>
      </p:sp>
      <p:sp>
        <p:nvSpPr>
          <p:cNvPr id="5" name="Elemento grafico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it-IT" noProof="0"/>
          </a:p>
        </p:txBody>
      </p:sp>
      <p:sp>
        <p:nvSpPr>
          <p:cNvPr id="6" name="Elemento grafico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it-IT" noProof="0"/>
          </a:p>
        </p:txBody>
      </p:sp>
      <p:sp>
        <p:nvSpPr>
          <p:cNvPr id="7" name="Elemento grafico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it-IT" noProof="0"/>
          </a:p>
        </p:txBody>
      </p:sp>
      <p:sp>
        <p:nvSpPr>
          <p:cNvPr id="11" name="Elemento grafico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pPr rtl="0"/>
            <a:endParaRPr lang="it-IT" noProof="0"/>
          </a:p>
        </p:txBody>
      </p:sp>
      <p:sp>
        <p:nvSpPr>
          <p:cNvPr id="13" name="Elemento grafico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it-IT" noProof="0"/>
          </a:p>
        </p:txBody>
      </p:sp>
      <p:sp>
        <p:nvSpPr>
          <p:cNvPr id="10" name="Segnaposto data 3">
            <a:extLst>
              <a:ext uri="{FF2B5EF4-FFF2-40B4-BE49-F238E27FC236}">
                <a16:creationId xmlns:a16="http://schemas.microsoft.com/office/drawing/2014/main" id="{41224F6D-1447-4036-8E27-657036A0C1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Tree>
    <p:extLst>
      <p:ext uri="{BB962C8B-B14F-4D97-AF65-F5344CB8AC3E}">
        <p14:creationId xmlns:p14="http://schemas.microsoft.com/office/powerpoint/2010/main" val="14199478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696CF8C-1EA0-4E47-AC60-CAC3B80A3C5D}"/>
              </a:ext>
            </a:extLst>
          </p:cNvPr>
          <p:cNvSpPr>
            <a:spLocks noGrp="1"/>
          </p:cNvSpPr>
          <p:nvPr>
            <p:ph type="title"/>
          </p:nvPr>
        </p:nvSpPr>
        <p:spPr/>
        <p:txBody>
          <a:bodyPr rtlCol="0"/>
          <a:lstStyle>
            <a:lvl1pPr>
              <a:defRPr sz="5400">
                <a:latin typeface="Montserrat" panose="00000500000000000000" pitchFamily="2" charset="0"/>
              </a:defRPr>
            </a:lvl1pPr>
          </a:lstStyle>
          <a:p>
            <a:pPr rtl="0"/>
            <a:r>
              <a:rPr lang="it-IT" noProof="0"/>
              <a:t>Fare clic per modificare lo stile del titolo dello schema</a:t>
            </a:r>
          </a:p>
        </p:txBody>
      </p:sp>
      <p:sp>
        <p:nvSpPr>
          <p:cNvPr id="3" name="Segnaposto contenuto 2">
            <a:extLst>
              <a:ext uri="{FF2B5EF4-FFF2-40B4-BE49-F238E27FC236}">
                <a16:creationId xmlns:a16="http://schemas.microsoft.com/office/drawing/2014/main" id="{628CABF8-19D8-4F3C-994F-4D35EC7A2C3E}"/>
              </a:ext>
            </a:extLst>
          </p:cNvPr>
          <p:cNvSpPr>
            <a:spLocks noGrp="1"/>
          </p:cNvSpPr>
          <p:nvPr>
            <p:ph idx="1"/>
          </p:nvPr>
        </p:nvSpPr>
        <p:spPr/>
        <p:txBody>
          <a:bodyPr rtlCol="0"/>
          <a:lstStyle>
            <a:lvl1pPr>
              <a:defRPr>
                <a:latin typeface="Montserrat" panose="00000500000000000000" pitchFamily="2" charset="0"/>
              </a:defRPr>
            </a:lvl1pPr>
            <a:lvl2pPr>
              <a:defRPr>
                <a:latin typeface="Montserrat" panose="00000500000000000000" pitchFamily="2" charset="0"/>
              </a:defRPr>
            </a:lvl2pPr>
            <a:lvl3pPr>
              <a:defRPr>
                <a:latin typeface="Montserrat" panose="00000500000000000000" pitchFamily="2" charset="0"/>
              </a:defRPr>
            </a:lvl3pPr>
            <a:lvl4pPr>
              <a:defRPr>
                <a:latin typeface="Montserrat" panose="00000500000000000000" pitchFamily="2" charset="0"/>
              </a:defRPr>
            </a:lvl4pPr>
            <a:lvl5pPr>
              <a:defRPr>
                <a:latin typeface="Montserrat" panose="00000500000000000000" pitchFamily="2" charset="0"/>
              </a:defRPr>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cxnSp>
        <p:nvCxnSpPr>
          <p:cNvPr id="7" name="Connettore diritto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814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rtlCol="0" anchor="b"/>
          <a:lstStyle>
            <a:lvl1pPr algn="l">
              <a:lnSpc>
                <a:spcPct val="110000"/>
              </a:lnSpc>
              <a:spcBef>
                <a:spcPts val="1000"/>
              </a:spcBef>
              <a:defRPr sz="3600" b="0" i="0" cap="none" baseline="0"/>
            </a:lvl1pPr>
          </a:lstStyle>
          <a:p>
            <a:pPr rtl="0"/>
            <a:r>
              <a:rPr lang="it-IT" noProof="0"/>
              <a:t>Fare clic per modificare lo stile del titolo dello schema</a:t>
            </a:r>
          </a:p>
        </p:txBody>
      </p:sp>
      <p:sp>
        <p:nvSpPr>
          <p:cNvPr id="3" name="Sottotitolo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rtlCol="0"/>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it-IT" noProof="0"/>
              <a:t>Fare clic per modificare lo stile del sottotitolo dello schema</a:t>
            </a:r>
          </a:p>
        </p:txBody>
      </p:sp>
      <p:sp>
        <p:nvSpPr>
          <p:cNvPr id="6" name="Segnaposto numero diapositiva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it-IT" noProof="0" smtClean="0"/>
              <a:pPr rtl="0"/>
              <a:t>‹N›</a:t>
            </a:fld>
            <a:endParaRPr lang="it-IT" noProof="0"/>
          </a:p>
        </p:txBody>
      </p:sp>
      <p:cxnSp>
        <p:nvCxnSpPr>
          <p:cNvPr id="7" name="Connettore diritto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ttangolo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13" name="Segnaposto immagine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rtlCol="0" anchor="ctr"/>
          <a:lstStyle>
            <a:lvl1pPr algn="ctr">
              <a:buNone/>
              <a:defRPr>
                <a:solidFill>
                  <a:schemeClr val="bg1"/>
                </a:solidFill>
              </a:defRPr>
            </a:lvl1pPr>
          </a:lstStyle>
          <a:p>
            <a:pPr rtl="0"/>
            <a:r>
              <a:rPr lang="it-IT" noProof="0"/>
              <a:t>Fare clic sull'icona per inserire un'immagine</a:t>
            </a:r>
          </a:p>
        </p:txBody>
      </p:sp>
    </p:spTree>
    <p:extLst>
      <p:ext uri="{BB962C8B-B14F-4D97-AF65-F5344CB8AC3E}">
        <p14:creationId xmlns:p14="http://schemas.microsoft.com/office/powerpoint/2010/main" val="1353810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rtlCol="0"/>
          <a:lstStyle>
            <a:lvl1pPr>
              <a:defRPr sz="5400" b="1" cap="all" baseline="0">
                <a:solidFill>
                  <a:schemeClr val="bg2">
                    <a:lumMod val="10000"/>
                  </a:schemeClr>
                </a:solidFill>
              </a:defRPr>
            </a:lvl1pPr>
          </a:lstStyle>
          <a:p>
            <a:pPr rtl="0"/>
            <a:r>
              <a:rPr lang="it-IT" noProof="0"/>
              <a:t>Titolo</a:t>
            </a:r>
          </a:p>
        </p:txBody>
      </p:sp>
      <p:sp>
        <p:nvSpPr>
          <p:cNvPr id="3" name="Segnaposto contenuto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rtlCol="0"/>
          <a:lstStyle>
            <a:lvl1pPr>
              <a:defRPr>
                <a:solidFill>
                  <a:schemeClr val="bg2">
                    <a:lumMod val="25000"/>
                  </a:schemeClr>
                </a:solidFill>
              </a:defRPr>
            </a:lvl1pPr>
            <a:lvl2pPr>
              <a:defRPr>
                <a:solidFill>
                  <a:schemeClr val="bg2">
                    <a:lumMod val="25000"/>
                  </a:schemeClr>
                </a:solidFill>
              </a:defRPr>
            </a:lvl2pPr>
            <a:lvl3pPr>
              <a:defRPr>
                <a:solidFill>
                  <a:schemeClr val="bg2">
                    <a:lumMod val="25000"/>
                  </a:schemeClr>
                </a:solidFill>
              </a:defRPr>
            </a:lvl3pPr>
            <a:lvl4pPr>
              <a:defRPr>
                <a:solidFill>
                  <a:schemeClr val="bg2">
                    <a:lumMod val="25000"/>
                  </a:schemeClr>
                </a:solidFill>
              </a:defRPr>
            </a:lvl4pPr>
            <a:lvl5pPr>
              <a:defRPr>
                <a:solidFill>
                  <a:schemeClr val="bg2">
                    <a:lumMod val="25000"/>
                  </a:schemeClr>
                </a:solidFill>
              </a:defRPr>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9" name="Elemento grafico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it-IT" noProof="0"/>
          </a:p>
        </p:txBody>
      </p:sp>
      <p:sp>
        <p:nvSpPr>
          <p:cNvPr id="11" name="Elemento grafico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it-IT" noProof="0"/>
          </a:p>
        </p:txBody>
      </p:sp>
      <p:sp>
        <p:nvSpPr>
          <p:cNvPr id="10" name="Segnaposto data 3">
            <a:extLst>
              <a:ext uri="{FF2B5EF4-FFF2-40B4-BE49-F238E27FC236}">
                <a16:creationId xmlns:a16="http://schemas.microsoft.com/office/drawing/2014/main" id="{FC8F8CD4-3FB6-4DC6-A0AC-D99E8F3646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
        <p:nvSpPr>
          <p:cNvPr id="12" name="Segnaposto piè di pagina 4">
            <a:extLst>
              <a:ext uri="{FF2B5EF4-FFF2-40B4-BE49-F238E27FC236}">
                <a16:creationId xmlns:a16="http://schemas.microsoft.com/office/drawing/2014/main" id="{5C461B7E-2E66-4A2C-A5AD-9CF82E9654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1"/>
                </a:solidFill>
              </a:defRPr>
            </a:lvl1pPr>
          </a:lstStyle>
          <a:p>
            <a:r>
              <a:rPr lang="it-IT"/>
              <a:t>Paper Title</a:t>
            </a:r>
            <a:endParaRPr lang="it-IT">
              <a:solidFill>
                <a:schemeClr val="accent1"/>
              </a:solidFill>
            </a:endParaRPr>
          </a:p>
        </p:txBody>
      </p:sp>
      <p:sp>
        <p:nvSpPr>
          <p:cNvPr id="13" name="Segnaposto numero diapositiva 5">
            <a:extLst>
              <a:ext uri="{FF2B5EF4-FFF2-40B4-BE49-F238E27FC236}">
                <a16:creationId xmlns:a16="http://schemas.microsoft.com/office/drawing/2014/main" id="{C6C60B88-1438-4496-A619-D6F25BB75A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1"/>
                </a:solidFill>
              </a:defRPr>
            </a:lvl1pPr>
          </a:lstStyle>
          <a:p>
            <a:fld id="{D8DA9DAA-006C-4F4B-980E-E3DF019B24E2}" type="slidenum">
              <a:rPr lang="it-IT" smtClean="0"/>
              <a:pPr/>
              <a:t>‹N›</a:t>
            </a:fld>
            <a:endParaRPr lang="it-IT">
              <a:solidFill>
                <a:schemeClr val="accent1"/>
              </a:solidFill>
            </a:endParaRPr>
          </a:p>
        </p:txBody>
      </p:sp>
    </p:spTree>
    <p:extLst>
      <p:ext uri="{BB962C8B-B14F-4D97-AF65-F5344CB8AC3E}">
        <p14:creationId xmlns:p14="http://schemas.microsoft.com/office/powerpoint/2010/main" val="786846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9257166-6921-4546-BA2C-99E464681F40}"/>
              </a:ext>
            </a:extLst>
          </p:cNvPr>
          <p:cNvSpPr>
            <a:spLocks noGrp="1"/>
          </p:cNvSpPr>
          <p:nvPr>
            <p:ph type="title"/>
          </p:nvPr>
        </p:nvSpPr>
        <p:spPr/>
        <p:txBody>
          <a:bodyPr rtlCol="0"/>
          <a:lstStyle/>
          <a:p>
            <a:pPr rtl="0"/>
            <a:r>
              <a:rPr lang="it-IT" noProof="0"/>
              <a:t>Fare clic per modificare lo stile del titolo dello schema</a:t>
            </a:r>
          </a:p>
        </p:txBody>
      </p:sp>
      <p:sp>
        <p:nvSpPr>
          <p:cNvPr id="3" name="Segnaposto contenuto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contenuto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cxnSp>
        <p:nvCxnSpPr>
          <p:cNvPr id="8" name="Connettore diritto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Elemento grafico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it-IT" noProof="0"/>
          </a:p>
        </p:txBody>
      </p:sp>
      <p:sp>
        <p:nvSpPr>
          <p:cNvPr id="12" name="Elemento grafico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it-IT" noProof="0"/>
          </a:p>
        </p:txBody>
      </p:sp>
      <p:sp>
        <p:nvSpPr>
          <p:cNvPr id="14" name="Elemento grafico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it-IT" noProof="0"/>
          </a:p>
        </p:txBody>
      </p:sp>
      <p:sp>
        <p:nvSpPr>
          <p:cNvPr id="9" name="Segnaposto data 3">
            <a:extLst>
              <a:ext uri="{FF2B5EF4-FFF2-40B4-BE49-F238E27FC236}">
                <a16:creationId xmlns:a16="http://schemas.microsoft.com/office/drawing/2014/main" id="{9D4F74BF-29A1-4B04-AFE2-742F77EE3A6A}"/>
              </a:ext>
            </a:extLst>
          </p:cNvPr>
          <p:cNvSpPr>
            <a:spLocks noGrp="1"/>
          </p:cNvSpPr>
          <p:nvPr>
            <p:ph type="dt" sz="half" idx="10"/>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defRPr>
            </a:lvl1pPr>
          </a:lstStyle>
          <a:p>
            <a:r>
              <a:rPr lang="it-IT"/>
              <a:t>Date</a:t>
            </a:r>
            <a:endParaRPr lang="it-IT">
              <a:solidFill>
                <a:schemeClr val="accent1"/>
              </a:solidFill>
            </a:endParaRPr>
          </a:p>
        </p:txBody>
      </p:sp>
      <p:sp>
        <p:nvSpPr>
          <p:cNvPr id="11" name="Segnaposto piè di pagina 4">
            <a:extLst>
              <a:ext uri="{FF2B5EF4-FFF2-40B4-BE49-F238E27FC236}">
                <a16:creationId xmlns:a16="http://schemas.microsoft.com/office/drawing/2014/main" id="{33584880-19EC-4CF4-99F4-7976C936B9B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1"/>
                </a:solidFill>
              </a:defRPr>
            </a:lvl1pPr>
          </a:lstStyle>
          <a:p>
            <a:r>
              <a:rPr lang="it-IT"/>
              <a:t>Paper Title</a:t>
            </a:r>
            <a:endParaRPr lang="it-IT">
              <a:solidFill>
                <a:schemeClr val="accent1"/>
              </a:solidFill>
            </a:endParaRPr>
          </a:p>
        </p:txBody>
      </p:sp>
      <p:sp>
        <p:nvSpPr>
          <p:cNvPr id="13" name="Segnaposto numero diapositiva 5">
            <a:extLst>
              <a:ext uri="{FF2B5EF4-FFF2-40B4-BE49-F238E27FC236}">
                <a16:creationId xmlns:a16="http://schemas.microsoft.com/office/drawing/2014/main" id="{6429BCDF-EDE9-4C34-8476-211706657A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1"/>
                </a:solidFill>
              </a:defRPr>
            </a:lvl1pPr>
          </a:lstStyle>
          <a:p>
            <a:fld id="{D8DA9DAA-006C-4F4B-980E-E3DF019B24E2}" type="slidenum">
              <a:rPr lang="it-IT" smtClean="0"/>
              <a:pPr/>
              <a:t>‹N›</a:t>
            </a:fld>
            <a:endParaRPr lang="it-IT">
              <a:solidFill>
                <a:schemeClr val="accent1"/>
              </a:solidFill>
            </a:endParaRPr>
          </a:p>
        </p:txBody>
      </p:sp>
    </p:spTree>
    <p:extLst>
      <p:ext uri="{BB962C8B-B14F-4D97-AF65-F5344CB8AC3E}">
        <p14:creationId xmlns:p14="http://schemas.microsoft.com/office/powerpoint/2010/main" val="2952793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sv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BF5"/>
        </a:solidFill>
        <a:effectLst/>
      </p:bgPr>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it-IT" noProof="0"/>
              <a:t>Paper Title</a:t>
            </a:r>
          </a:p>
        </p:txBody>
      </p:sp>
      <p:sp>
        <p:nvSpPr>
          <p:cNvPr id="3" name="Segnaposto testo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data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1"/>
                </a:solidFill>
                <a:latin typeface="Monserrat"/>
              </a:defRPr>
            </a:lvl1pPr>
          </a:lstStyle>
          <a:p>
            <a:r>
              <a:rPr lang="it-IT"/>
              <a:t>Date</a:t>
            </a:r>
          </a:p>
        </p:txBody>
      </p:sp>
      <p:sp>
        <p:nvSpPr>
          <p:cNvPr id="5" name="Segnaposto piè di pagina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1"/>
                </a:solidFill>
                <a:latin typeface="Monserrat"/>
              </a:defRPr>
            </a:lvl1pPr>
          </a:lstStyle>
          <a:p>
            <a:r>
              <a:rPr lang="it-IT"/>
              <a:t>Paper Title</a:t>
            </a:r>
          </a:p>
        </p:txBody>
      </p:sp>
      <p:sp>
        <p:nvSpPr>
          <p:cNvPr id="6" name="Segnaposto numero diapositiva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1"/>
                </a:solidFill>
                <a:latin typeface="Monserrat"/>
              </a:defRPr>
            </a:lvl1pPr>
          </a:lstStyle>
          <a:p>
            <a:fld id="{D8DA9DAA-006C-4F4B-980E-E3DF019B24E2}" type="slidenum">
              <a:rPr lang="it-IT" smtClean="0"/>
              <a:pPr/>
              <a:t>‹N›</a:t>
            </a:fld>
            <a:endParaRPr lang="it-IT"/>
          </a:p>
        </p:txBody>
      </p:sp>
      <p:pic>
        <p:nvPicPr>
          <p:cNvPr id="8" name="Elemento grafico 7">
            <a:extLst>
              <a:ext uri="{FF2B5EF4-FFF2-40B4-BE49-F238E27FC236}">
                <a16:creationId xmlns:a16="http://schemas.microsoft.com/office/drawing/2014/main" id="{1A0F143B-4CD2-4DDA-9135-FF8208FC7AEB}"/>
              </a:ext>
            </a:extLst>
          </p:cNvPr>
          <p:cNvPicPr>
            <a:picLocks noChangeAspect="1"/>
          </p:cNvPicPr>
          <p:nvPr userDrawn="1"/>
        </p:nvPicPr>
        <p:blipFill>
          <a:blip r:embed="rId17">
            <a:extLst>
              <a:ext uri="{96DAC541-7B7A-43D3-8B79-37D633B846F1}">
                <asvg:svgBlip xmlns:asvg="http://schemas.microsoft.com/office/drawing/2016/SVG/main" r:embed="rId18"/>
              </a:ext>
            </a:extLst>
          </a:blip>
          <a:stretch>
            <a:fillRect/>
          </a:stretch>
        </p:blipFill>
        <p:spPr>
          <a:xfrm>
            <a:off x="10879214" y="136525"/>
            <a:ext cx="1197745" cy="1197745"/>
          </a:xfrm>
          <a:prstGeom prst="rect">
            <a:avLst/>
          </a:prstGeom>
        </p:spPr>
      </p:pic>
    </p:spTree>
    <p:extLst>
      <p:ext uri="{BB962C8B-B14F-4D97-AF65-F5344CB8AC3E}">
        <p14:creationId xmlns:p14="http://schemas.microsoft.com/office/powerpoint/2010/main" val="2682863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hdr="0"/>
  <p:txStyles>
    <p:titleStyle>
      <a:lvl1pPr algn="l" defTabSz="914400" rtl="0" eaLnBrk="1" latinLnBrk="0" hangingPunct="1">
        <a:lnSpc>
          <a:spcPct val="90000"/>
        </a:lnSpc>
        <a:spcBef>
          <a:spcPct val="0"/>
        </a:spcBef>
        <a:buNone/>
        <a:defRPr sz="4400" kern="1200">
          <a:solidFill>
            <a:schemeClr val="bg2">
              <a:lumMod val="10000"/>
            </a:schemeClr>
          </a:solidFill>
          <a:latin typeface="Monserra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serra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serra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serra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serra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serra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hyperlink" Target="http://sound-of-pixels.csail.mit.edu/"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CE5259A-7B4F-4A83-B882-DE0C7F5246E6}"/>
              </a:ext>
            </a:extLst>
          </p:cNvPr>
          <p:cNvSpPr>
            <a:spLocks noGrp="1"/>
          </p:cNvSpPr>
          <p:nvPr>
            <p:ph type="ctrTitle"/>
          </p:nvPr>
        </p:nvSpPr>
        <p:spPr>
          <a:xfrm>
            <a:off x="1523999" y="1122363"/>
            <a:ext cx="10097729" cy="2387600"/>
          </a:xfrm>
        </p:spPr>
        <p:txBody>
          <a:bodyPr>
            <a:normAutofit/>
          </a:bodyPr>
          <a:lstStyle/>
          <a:p>
            <a:r>
              <a:rPr lang="en-GB" sz="4800" b="0" dirty="0">
                <a:latin typeface="Helvetica" pitchFamily="2" charset="0"/>
              </a:rPr>
              <a:t>The sound of pixels</a:t>
            </a:r>
            <a:br>
              <a:rPr lang="en-GB" sz="4800" b="0" dirty="0">
                <a:latin typeface="Helvetica" pitchFamily="2" charset="0"/>
              </a:rPr>
            </a:br>
            <a:r>
              <a:rPr lang="en-GB" sz="2400" b="0" dirty="0">
                <a:latin typeface="Helvetica" pitchFamily="2" charset="0"/>
              </a:rPr>
              <a:t>Hang </a:t>
            </a:r>
            <a:r>
              <a:rPr lang="en-GB" sz="2400" b="0" dirty="0" err="1">
                <a:latin typeface="Helvetica" pitchFamily="2" charset="0"/>
              </a:rPr>
              <a:t>Zao</a:t>
            </a:r>
            <a:r>
              <a:rPr lang="en-GB" sz="2400" b="0" dirty="0">
                <a:latin typeface="Helvetica" pitchFamily="2" charset="0"/>
              </a:rPr>
              <a:t>, Chuang </a:t>
            </a:r>
            <a:r>
              <a:rPr lang="en-GB" sz="2400" b="0" dirty="0" err="1">
                <a:latin typeface="Helvetica" pitchFamily="2" charset="0"/>
              </a:rPr>
              <a:t>gan</a:t>
            </a:r>
            <a:r>
              <a:rPr lang="en-GB" sz="2400" b="0" dirty="0">
                <a:latin typeface="Helvetica" pitchFamily="2" charset="0"/>
              </a:rPr>
              <a:t>, Andrew </a:t>
            </a:r>
            <a:r>
              <a:rPr lang="en-GB" sz="2400" b="0" dirty="0" err="1">
                <a:latin typeface="Helvetica" pitchFamily="2" charset="0"/>
              </a:rPr>
              <a:t>rouditchenko</a:t>
            </a:r>
            <a:r>
              <a:rPr lang="en-GB" sz="2400" b="0" dirty="0">
                <a:latin typeface="Helvetica" pitchFamily="2" charset="0"/>
              </a:rPr>
              <a:t>,</a:t>
            </a:r>
            <a:br>
              <a:rPr lang="en-GB" sz="2400" b="0" dirty="0">
                <a:latin typeface="Helvetica" pitchFamily="2" charset="0"/>
              </a:rPr>
            </a:br>
            <a:r>
              <a:rPr lang="en-GB" sz="2400" b="0" dirty="0">
                <a:latin typeface="Helvetica" pitchFamily="2" charset="0"/>
              </a:rPr>
              <a:t>carl </a:t>
            </a:r>
            <a:r>
              <a:rPr lang="en-GB" sz="2400" b="0" dirty="0" err="1">
                <a:latin typeface="Helvetica" pitchFamily="2" charset="0"/>
              </a:rPr>
              <a:t>vondrick</a:t>
            </a:r>
            <a:r>
              <a:rPr lang="en-GB" sz="2400" b="0" dirty="0">
                <a:latin typeface="Helvetica" pitchFamily="2" charset="0"/>
              </a:rPr>
              <a:t>, josh </a:t>
            </a:r>
            <a:r>
              <a:rPr lang="en-GB" sz="2400" b="0" dirty="0" err="1">
                <a:latin typeface="Helvetica" pitchFamily="2" charset="0"/>
              </a:rPr>
              <a:t>mcdermott</a:t>
            </a:r>
            <a:r>
              <a:rPr lang="en-GB" sz="2400" b="0" dirty="0">
                <a:latin typeface="Helvetica" pitchFamily="2" charset="0"/>
              </a:rPr>
              <a:t> &amp; Antonio </a:t>
            </a:r>
            <a:r>
              <a:rPr lang="en-GB" sz="2400" b="0" dirty="0" err="1">
                <a:latin typeface="Helvetica" pitchFamily="2" charset="0"/>
              </a:rPr>
              <a:t>torralba</a:t>
            </a:r>
            <a:br>
              <a:rPr lang="en-GB" sz="2400" b="0" dirty="0">
                <a:latin typeface="Montserrat"/>
              </a:rPr>
            </a:br>
            <a:endParaRPr lang="en-GB" sz="4800" b="0" noProof="0" dirty="0">
              <a:latin typeface="Montserrat"/>
            </a:endParaRPr>
          </a:p>
        </p:txBody>
      </p:sp>
      <p:sp>
        <p:nvSpPr>
          <p:cNvPr id="4" name="Segnaposto data 3">
            <a:extLst>
              <a:ext uri="{FF2B5EF4-FFF2-40B4-BE49-F238E27FC236}">
                <a16:creationId xmlns:a16="http://schemas.microsoft.com/office/drawing/2014/main" id="{5C9B32BB-B400-43C0-8249-3AC012C062A8}"/>
              </a:ext>
            </a:extLst>
          </p:cNvPr>
          <p:cNvSpPr>
            <a:spLocks noGrp="1"/>
          </p:cNvSpPr>
          <p:nvPr>
            <p:ph type="dt" sz="half" idx="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1200" b="1" i="0" u="none" strike="noStrike" kern="1200" cap="all" spc="100" normalizeH="0" baseline="0" noProof="0">
                <a:ln>
                  <a:noFill/>
                </a:ln>
                <a:solidFill>
                  <a:srgbClr val="3494BA"/>
                </a:solidFill>
                <a:effectLst/>
                <a:uLnTx/>
                <a:uFillTx/>
                <a:latin typeface="Monserrat"/>
                <a:ea typeface="+mn-ea"/>
                <a:cs typeface="+mn-cs"/>
              </a:rPr>
              <a:t>2020-2021</a:t>
            </a:r>
          </a:p>
        </p:txBody>
      </p:sp>
      <p:sp>
        <p:nvSpPr>
          <p:cNvPr id="5" name="Segnaposto testo 4">
            <a:extLst>
              <a:ext uri="{FF2B5EF4-FFF2-40B4-BE49-F238E27FC236}">
                <a16:creationId xmlns:a16="http://schemas.microsoft.com/office/drawing/2014/main" id="{7FC14A3A-B4B4-4C6C-882F-57F3FB2D3516}"/>
              </a:ext>
            </a:extLst>
          </p:cNvPr>
          <p:cNvSpPr>
            <a:spLocks noGrp="1"/>
          </p:cNvSpPr>
          <p:nvPr>
            <p:ph type="body" sz="quarter" idx="10"/>
          </p:nvPr>
        </p:nvSpPr>
        <p:spPr>
          <a:xfrm>
            <a:off x="1527968" y="4498181"/>
            <a:ext cx="9136063" cy="434975"/>
          </a:xfrm>
        </p:spPr>
        <p:txBody>
          <a:bodyPr>
            <a:normAutofit fontScale="92500"/>
          </a:bodyPr>
          <a:lstStyle/>
          <a:p>
            <a:r>
              <a:rPr lang="en-GB" noProof="0" dirty="0">
                <a:latin typeface="Helvetica" pitchFamily="2" charset="0"/>
              </a:rPr>
              <a:t>Presenters: </a:t>
            </a:r>
            <a:r>
              <a:rPr lang="en-GB" noProof="0" dirty="0" err="1">
                <a:latin typeface="Helvetica" pitchFamily="2" charset="0"/>
              </a:rPr>
              <a:t>Ylenia</a:t>
            </a:r>
            <a:r>
              <a:rPr lang="en-GB" noProof="0" dirty="0">
                <a:latin typeface="Helvetica" pitchFamily="2" charset="0"/>
              </a:rPr>
              <a:t> Messina 1000008815</a:t>
            </a:r>
            <a:r>
              <a:rPr lang="en-GB" dirty="0">
                <a:latin typeface="Helvetica" pitchFamily="2" charset="0"/>
              </a:rPr>
              <a:t>, Eleonora </a:t>
            </a:r>
            <a:r>
              <a:rPr lang="en-GB" dirty="0" err="1">
                <a:latin typeface="Helvetica" pitchFamily="2" charset="0"/>
              </a:rPr>
              <a:t>Ocello</a:t>
            </a:r>
            <a:r>
              <a:rPr lang="en-GB" dirty="0">
                <a:latin typeface="Helvetica" pitchFamily="2" charset="0"/>
              </a:rPr>
              <a:t> 1000009379</a:t>
            </a:r>
            <a:endParaRPr lang="en-GB" noProof="0" dirty="0">
              <a:latin typeface="Helvetica" pitchFamily="2" charset="0"/>
            </a:endParaRPr>
          </a:p>
        </p:txBody>
      </p:sp>
    </p:spTree>
    <p:extLst>
      <p:ext uri="{BB962C8B-B14F-4D97-AF65-F5344CB8AC3E}">
        <p14:creationId xmlns:p14="http://schemas.microsoft.com/office/powerpoint/2010/main" val="31248978"/>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992945" y="192994"/>
            <a:ext cx="9600028" cy="1325563"/>
          </a:xfrm>
        </p:spPr>
        <p:txBody>
          <a:bodyPr>
            <a:noAutofit/>
          </a:bodyPr>
          <a:lstStyle/>
          <a:p>
            <a:r>
              <a:rPr lang="it-IT" sz="3600" dirty="0" err="1">
                <a:latin typeface="Helvetica" pitchFamily="2" charset="0"/>
              </a:rPr>
              <a:t>Experimental</a:t>
            </a:r>
            <a:r>
              <a:rPr lang="it-IT" sz="3600" dirty="0">
                <a:latin typeface="Helvetica" pitchFamily="2" charset="0"/>
              </a:rPr>
              <a:t> </a:t>
            </a:r>
            <a:r>
              <a:rPr lang="it-IT" sz="3600" dirty="0" err="1">
                <a:latin typeface="Helvetica" pitchFamily="2" charset="0"/>
              </a:rPr>
              <a:t>Results</a:t>
            </a:r>
            <a:r>
              <a:rPr lang="it-IT" sz="3600" dirty="0">
                <a:latin typeface="Helvetica" pitchFamily="2" charset="0"/>
              </a:rPr>
              <a:t> – </a:t>
            </a:r>
            <a:r>
              <a:rPr lang="it-IT" sz="3600" dirty="0" err="1">
                <a:latin typeface="Helvetica Light" panose="020B0403020202020204" pitchFamily="34" charset="0"/>
              </a:rPr>
              <a:t>Metrics</a:t>
            </a:r>
            <a:endParaRPr lang="it-IT" sz="3600" dirty="0">
              <a:latin typeface="Helvetica Light" panose="020B0403020202020204" pitchFamily="34" charset="0"/>
            </a:endParaRPr>
          </a:p>
        </p:txBody>
      </p:sp>
      <p:sp>
        <p:nvSpPr>
          <p:cNvPr id="3" name="CasellaDiTesto 2">
            <a:extLst>
              <a:ext uri="{FF2B5EF4-FFF2-40B4-BE49-F238E27FC236}">
                <a16:creationId xmlns:a16="http://schemas.microsoft.com/office/drawing/2014/main" id="{EFC56DBA-47BF-6F41-A1D7-5652A2BBB698}"/>
              </a:ext>
            </a:extLst>
          </p:cNvPr>
          <p:cNvSpPr txBox="1"/>
          <p:nvPr/>
        </p:nvSpPr>
        <p:spPr>
          <a:xfrm>
            <a:off x="1289957" y="1518557"/>
            <a:ext cx="8066314" cy="2416629"/>
          </a:xfrm>
          <a:prstGeom prst="rect">
            <a:avLst/>
          </a:prstGeom>
        </p:spPr>
        <p:txBody>
          <a:bodyPr vert="horz" wrap="square" lIns="91440" tIns="45720" rIns="91440" bIns="45720" rtlCol="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dirty="0" err="1">
              <a:ln>
                <a:noFill/>
              </a:ln>
              <a:solidFill>
                <a:prstClr val="black"/>
              </a:solidFill>
              <a:effectLst/>
              <a:uLnTx/>
              <a:uFillTx/>
              <a:latin typeface="Univers"/>
              <a:ea typeface="+mn-ea"/>
              <a:cs typeface="+mn-cs"/>
            </a:endParaRPr>
          </a:p>
        </p:txBody>
      </p:sp>
      <p:sp>
        <p:nvSpPr>
          <p:cNvPr id="7" name="CasellaDiTesto 6">
            <a:extLst>
              <a:ext uri="{FF2B5EF4-FFF2-40B4-BE49-F238E27FC236}">
                <a16:creationId xmlns:a16="http://schemas.microsoft.com/office/drawing/2014/main" id="{7E5C2A78-2EA1-704A-8F27-4318F75A99AD}"/>
              </a:ext>
            </a:extLst>
          </p:cNvPr>
          <p:cNvSpPr txBox="1"/>
          <p:nvPr/>
        </p:nvSpPr>
        <p:spPr>
          <a:xfrm>
            <a:off x="1289957" y="1921703"/>
            <a:ext cx="8290141" cy="3874185"/>
          </a:xfrm>
          <a:prstGeom prst="rect">
            <a:avLst/>
          </a:prstGeom>
        </p:spPr>
        <p:txBody>
          <a:bodyPr vert="horz" wrap="square" lIns="91440" tIns="45720" rIns="91440" bIns="45720" rtlCol="0">
            <a:no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For the </a:t>
            </a:r>
            <a:r>
              <a:rPr kumimoji="0" lang="it-IT" sz="2000" b="1" i="0" u="none" strike="noStrike" kern="1200" cap="none" spc="0" normalizeH="0" baseline="0" noProof="0" dirty="0" err="1">
                <a:ln>
                  <a:noFill/>
                </a:ln>
                <a:solidFill>
                  <a:schemeClr val="accent3">
                    <a:lumMod val="75000"/>
                  </a:schemeClr>
                </a:solidFill>
                <a:effectLst/>
                <a:uLnTx/>
                <a:uFillTx/>
                <a:latin typeface="Helvetica" pitchFamily="2" charset="0"/>
                <a:ea typeface="+mn-ea"/>
                <a:cs typeface="+mn-cs"/>
              </a:rPr>
              <a:t>objective</a:t>
            </a:r>
            <a:r>
              <a:rPr kumimoji="0" lang="it-IT" sz="2000" b="1" i="0" u="none" strike="noStrike" kern="1200" cap="none" spc="0" normalizeH="0" baseline="0" noProof="0" dirty="0">
                <a:ln>
                  <a:noFill/>
                </a:ln>
                <a:solidFill>
                  <a:schemeClr val="accent3">
                    <a:lumMod val="75000"/>
                  </a:schemeClr>
                </a:solidFill>
                <a:effectLst/>
                <a:uLnTx/>
                <a:uFillTx/>
                <a:latin typeface="Helvetica" pitchFamily="2" charset="0"/>
                <a:ea typeface="+mn-ea"/>
                <a:cs typeface="+mn-cs"/>
              </a:rPr>
              <a:t> </a:t>
            </a:r>
            <a:r>
              <a:rPr kumimoji="0" lang="it-IT" sz="2000" b="1" i="0" u="none" strike="noStrike" kern="1200" cap="none" spc="0" normalizeH="0" baseline="0" noProof="0" dirty="0" err="1">
                <a:ln>
                  <a:noFill/>
                </a:ln>
                <a:solidFill>
                  <a:schemeClr val="accent3">
                    <a:lumMod val="75000"/>
                  </a:schemeClr>
                </a:solidFill>
                <a:effectLst/>
                <a:uLnTx/>
                <a:uFillTx/>
                <a:latin typeface="Helvetica" pitchFamily="2" charset="0"/>
                <a:ea typeface="+mn-ea"/>
                <a:cs typeface="+mn-cs"/>
              </a:rPr>
              <a:t>evaluation</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NSDR </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Normalized</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Signal</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-to-</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Distortion</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Ratio.</a:t>
            </a: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SIR </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Signal</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-to-</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Interference</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Ratio.</a:t>
            </a: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endParaRPr lang="it-IT" sz="2000" i="1" dirty="0">
              <a:solidFill>
                <a:srgbClr val="CEDBE6">
                  <a:lumMod val="25000"/>
                </a:srgbClr>
              </a:solidFill>
              <a:latin typeface="Helvetica" pitchFamily="2" charset="0"/>
            </a:endParaRP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SAR</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  </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Signal</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-to-</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Artifact</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Ratio</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20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2000" b="0" i="0" u="none" strike="noStrike" kern="1200" cap="none" spc="0" normalizeH="0" baseline="0" noProof="0" dirty="0">
              <a:ln>
                <a:noFill/>
              </a:ln>
              <a:solidFill>
                <a:prstClr val="black"/>
              </a:solidFill>
              <a:effectLst/>
              <a:uLnTx/>
              <a:uFillTx/>
              <a:latin typeface="Helvetica" pitchFamily="2"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it-IT" sz="2000" b="0" i="0" u="none" strike="noStrike" kern="1200" cap="none" spc="0" normalizeH="0" baseline="0" noProof="0" dirty="0">
                <a:ln>
                  <a:noFill/>
                </a:ln>
                <a:solidFill>
                  <a:schemeClr val="bg2">
                    <a:lumMod val="25000"/>
                  </a:schemeClr>
                </a:solidFill>
                <a:effectLst/>
                <a:uLnTx/>
                <a:uFillTx/>
                <a:latin typeface="Helvetica" pitchFamily="2" charset="0"/>
                <a:ea typeface="+mn-ea"/>
                <a:cs typeface="+mn-cs"/>
              </a:rPr>
              <a:t>For the </a:t>
            </a:r>
            <a:r>
              <a:rPr kumimoji="0" lang="it-IT" sz="2000" b="1" i="0" u="none" strike="noStrike" kern="1200" cap="none" spc="0" normalizeH="0" baseline="0" noProof="0" dirty="0" err="1">
                <a:ln>
                  <a:noFill/>
                </a:ln>
                <a:solidFill>
                  <a:schemeClr val="accent2">
                    <a:lumMod val="75000"/>
                  </a:schemeClr>
                </a:solidFill>
                <a:effectLst/>
                <a:uLnTx/>
                <a:uFillTx/>
                <a:latin typeface="Helvetica" pitchFamily="2" charset="0"/>
                <a:ea typeface="+mn-ea"/>
                <a:cs typeface="+mn-cs"/>
              </a:rPr>
              <a:t>subjective</a:t>
            </a:r>
            <a:r>
              <a:rPr kumimoji="0" lang="it-IT" sz="2000" b="1" i="0" u="none" strike="noStrike" kern="1200" cap="none" spc="0" normalizeH="0" baseline="0" noProof="0" dirty="0">
                <a:ln>
                  <a:noFill/>
                </a:ln>
                <a:solidFill>
                  <a:schemeClr val="accent2">
                    <a:lumMod val="75000"/>
                  </a:schemeClr>
                </a:solidFill>
                <a:effectLst/>
                <a:uLnTx/>
                <a:uFillTx/>
                <a:latin typeface="Helvetica" pitchFamily="2" charset="0"/>
                <a:ea typeface="+mn-ea"/>
                <a:cs typeface="+mn-cs"/>
              </a:rPr>
              <a:t> </a:t>
            </a:r>
            <a:r>
              <a:rPr kumimoji="0" lang="it-IT" sz="2000" b="1" i="0" u="none" strike="noStrike" kern="1200" cap="none" spc="0" normalizeH="0" baseline="0" noProof="0" dirty="0" err="1">
                <a:ln>
                  <a:noFill/>
                </a:ln>
                <a:solidFill>
                  <a:schemeClr val="accent2">
                    <a:lumMod val="75000"/>
                  </a:schemeClr>
                </a:solidFill>
                <a:effectLst/>
                <a:uLnTx/>
                <a:uFillTx/>
                <a:latin typeface="Helvetica" pitchFamily="2" charset="0"/>
                <a:ea typeface="+mn-ea"/>
                <a:cs typeface="+mn-cs"/>
              </a:rPr>
              <a:t>evaluation</a:t>
            </a:r>
            <a:r>
              <a:rPr kumimoji="0" lang="it-IT" sz="2000" b="0" i="0" u="none" strike="noStrike" kern="1200" cap="none" spc="0" normalizeH="0" baseline="0" noProof="0" dirty="0">
                <a:ln>
                  <a:noFill/>
                </a:ln>
                <a:solidFill>
                  <a:schemeClr val="bg2">
                    <a:lumMod val="25000"/>
                  </a:schemeClr>
                </a:solidFill>
                <a:effectLst/>
                <a:uLnTx/>
                <a:uFillTx/>
                <a:latin typeface="Helvetica" pitchFamily="2"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it-IT" sz="2000" dirty="0">
              <a:solidFill>
                <a:prstClr val="black"/>
              </a:solidFill>
              <a:latin typeface="Helvetica" pitchFamily="2" charset="0"/>
            </a:endParaRPr>
          </a:p>
          <a:p>
            <a:pPr marL="342900" marR="0" lvl="0" indent="-342900" algn="l"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0" i="0" u="none" strike="noStrike" kern="1200" cap="none" spc="0" normalizeH="0" baseline="0" noProof="0" dirty="0" err="1">
                <a:ln>
                  <a:noFill/>
                </a:ln>
                <a:solidFill>
                  <a:schemeClr val="bg2">
                    <a:lumMod val="25000"/>
                  </a:schemeClr>
                </a:solidFill>
                <a:effectLst/>
                <a:uLnTx/>
                <a:uFillTx/>
                <a:latin typeface="Helvetica" pitchFamily="2" charset="0"/>
                <a:ea typeface="+mn-ea"/>
                <a:cs typeface="+mn-cs"/>
              </a:rPr>
              <a:t>Answers</a:t>
            </a:r>
            <a:r>
              <a:rPr kumimoji="0" lang="it-IT" sz="2000" b="0" i="0" u="none" strike="noStrike" kern="1200" cap="none" spc="0" normalizeH="0" baseline="0" noProof="0" dirty="0">
                <a:ln>
                  <a:noFill/>
                </a:ln>
                <a:solidFill>
                  <a:schemeClr val="bg2">
                    <a:lumMod val="25000"/>
                  </a:schemeClr>
                </a:solidFill>
                <a:effectLst/>
                <a:uLnTx/>
                <a:uFillTx/>
                <a:latin typeface="Helvetica" pitchFamily="2" charset="0"/>
                <a:ea typeface="+mn-ea"/>
                <a:cs typeface="+mn-cs"/>
              </a:rPr>
              <a:t> of 3 </a:t>
            </a:r>
            <a:r>
              <a:rPr kumimoji="0" lang="it-IT" sz="2000" b="0" i="0" u="none" strike="noStrike" kern="1200" cap="none" spc="0" normalizeH="0" baseline="0" noProof="0" dirty="0" err="1">
                <a:ln>
                  <a:noFill/>
                </a:ln>
                <a:solidFill>
                  <a:schemeClr val="bg2">
                    <a:lumMod val="25000"/>
                  </a:schemeClr>
                </a:solidFill>
                <a:effectLst/>
                <a:uLnTx/>
                <a:uFillTx/>
                <a:latin typeface="Helvetica" pitchFamily="2" charset="0"/>
                <a:ea typeface="+mn-ea"/>
                <a:cs typeface="+mn-cs"/>
              </a:rPr>
              <a:t>independent</a:t>
            </a:r>
            <a:r>
              <a:rPr kumimoji="0" lang="it-IT" sz="2000" b="0" i="0" u="none" strike="noStrike" kern="1200" cap="none" spc="0" normalizeH="0" baseline="0" noProof="0" dirty="0">
                <a:ln>
                  <a:noFill/>
                </a:ln>
                <a:solidFill>
                  <a:schemeClr val="bg2">
                    <a:lumMod val="25000"/>
                  </a:schemeClr>
                </a:solidFill>
                <a:effectLst/>
                <a:uLnTx/>
                <a:uFillTx/>
                <a:latin typeface="Helvetica" pitchFamily="2" charset="0"/>
                <a:ea typeface="+mn-ea"/>
                <a:cs typeface="+mn-cs"/>
              </a:rPr>
              <a:t> </a:t>
            </a:r>
            <a:r>
              <a:rPr lang="it-IT" sz="2000" dirty="0">
                <a:solidFill>
                  <a:schemeClr val="bg2">
                    <a:lumMod val="25000"/>
                  </a:schemeClr>
                </a:solidFill>
                <a:latin typeface="Helvetica" pitchFamily="2" charset="0"/>
              </a:rPr>
              <a:t>AMT (</a:t>
            </a:r>
            <a:r>
              <a:rPr lang="it-IT" sz="2000" i="1" dirty="0">
                <a:solidFill>
                  <a:schemeClr val="bg2">
                    <a:lumMod val="25000"/>
                  </a:schemeClr>
                </a:solidFill>
                <a:latin typeface="Helvetica" pitchFamily="2" charset="0"/>
              </a:rPr>
              <a:t>Amazon </a:t>
            </a:r>
            <a:r>
              <a:rPr lang="it-IT" sz="2000" i="1" dirty="0" err="1">
                <a:solidFill>
                  <a:schemeClr val="bg2">
                    <a:lumMod val="25000"/>
                  </a:schemeClr>
                </a:solidFill>
                <a:latin typeface="Helvetica" pitchFamily="2" charset="0"/>
              </a:rPr>
              <a:t>Mechanical</a:t>
            </a:r>
            <a:r>
              <a:rPr lang="it-IT" sz="2000" i="1" dirty="0">
                <a:solidFill>
                  <a:schemeClr val="bg2">
                    <a:lumMod val="25000"/>
                  </a:schemeClr>
                </a:solidFill>
                <a:latin typeface="Helvetica" pitchFamily="2" charset="0"/>
              </a:rPr>
              <a:t> </a:t>
            </a:r>
            <a:r>
              <a:rPr lang="it-IT" sz="2000" i="1" dirty="0" err="1">
                <a:solidFill>
                  <a:schemeClr val="bg2">
                    <a:lumMod val="25000"/>
                  </a:schemeClr>
                </a:solidFill>
                <a:latin typeface="Helvetica" pitchFamily="2" charset="0"/>
              </a:rPr>
              <a:t>Turk</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workers</a:t>
            </a:r>
            <a:r>
              <a:rPr lang="it-IT" sz="2000" dirty="0">
                <a:solidFill>
                  <a:schemeClr val="bg2">
                    <a:lumMod val="25000"/>
                  </a:schemeClr>
                </a:solidFill>
                <a:latin typeface="Helvetica" pitchFamily="2" charset="0"/>
              </a:rPr>
              <a:t>.</a:t>
            </a:r>
            <a:endParaRPr kumimoji="0" lang="it-IT" sz="2000" b="0" i="0" u="none" strike="noStrike" kern="1200" cap="none" spc="0" normalizeH="0" baseline="0" noProof="0" dirty="0">
              <a:ln>
                <a:noFill/>
              </a:ln>
              <a:solidFill>
                <a:schemeClr val="bg2">
                  <a:lumMod val="25000"/>
                </a:schemeClr>
              </a:solidFill>
              <a:effectLst/>
              <a:uLnTx/>
              <a:uFillTx/>
              <a:latin typeface="Helvetica" pitchFamily="2" charset="0"/>
              <a:ea typeface="+mn-ea"/>
              <a:cs typeface="+mn-cs"/>
            </a:endParaRPr>
          </a:p>
        </p:txBody>
      </p:sp>
    </p:spTree>
    <p:extLst>
      <p:ext uri="{BB962C8B-B14F-4D97-AF65-F5344CB8AC3E}">
        <p14:creationId xmlns:p14="http://schemas.microsoft.com/office/powerpoint/2010/main" val="3619679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971440" y="365125"/>
            <a:ext cx="9576817" cy="1325563"/>
          </a:xfrm>
        </p:spPr>
        <p:txBody>
          <a:bodyPr>
            <a:noAutofit/>
          </a:bodyPr>
          <a:lstStyle/>
          <a:p>
            <a:r>
              <a:rPr lang="it-IT" sz="3600" dirty="0" err="1">
                <a:latin typeface="Helvetica" pitchFamily="2" charset="0"/>
              </a:rPr>
              <a:t>Experimental</a:t>
            </a:r>
            <a:r>
              <a:rPr lang="it-IT" sz="3600" dirty="0">
                <a:latin typeface="Helvetica" pitchFamily="2" charset="0"/>
              </a:rPr>
              <a:t> </a:t>
            </a:r>
            <a:r>
              <a:rPr lang="it-IT" sz="3600" dirty="0" err="1">
                <a:latin typeface="Helvetica" pitchFamily="2" charset="0"/>
              </a:rPr>
              <a:t>Results</a:t>
            </a:r>
            <a:r>
              <a:rPr lang="it-IT" sz="3600" dirty="0">
                <a:latin typeface="Helvetica" pitchFamily="2" charset="0"/>
              </a:rPr>
              <a:t> – </a:t>
            </a:r>
            <a:r>
              <a:rPr lang="it-IT" sz="3600" dirty="0">
                <a:latin typeface="Helvetica Light" panose="020B0403020202020204" pitchFamily="34" charset="0"/>
              </a:rPr>
              <a:t>Training Procedure</a:t>
            </a:r>
          </a:p>
        </p:txBody>
      </p:sp>
      <p:sp>
        <p:nvSpPr>
          <p:cNvPr id="5" name="CasellaDiTesto 4">
            <a:extLst>
              <a:ext uri="{FF2B5EF4-FFF2-40B4-BE49-F238E27FC236}">
                <a16:creationId xmlns:a16="http://schemas.microsoft.com/office/drawing/2014/main" id="{2A529750-A42B-E742-B85A-2E086C5AA867}"/>
              </a:ext>
            </a:extLst>
          </p:cNvPr>
          <p:cNvSpPr txBox="1"/>
          <p:nvPr/>
        </p:nvSpPr>
        <p:spPr>
          <a:xfrm>
            <a:off x="1208314" y="1690688"/>
            <a:ext cx="9339943" cy="3403826"/>
          </a:xfrm>
          <a:prstGeom prst="rect">
            <a:avLst/>
          </a:prstGeom>
        </p:spPr>
        <p:txBody>
          <a:bodyPr vert="horz" wrap="square" lIns="91440" tIns="45720" rIns="91440" bIns="45720" rtlCol="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dirty="0" err="1">
              <a:ln>
                <a:noFill/>
              </a:ln>
              <a:solidFill>
                <a:prstClr val="black"/>
              </a:solidFill>
              <a:effectLst/>
              <a:uLnTx/>
              <a:uFillTx/>
              <a:latin typeface="Univers"/>
              <a:ea typeface="+mn-ea"/>
              <a:cs typeface="+mn-cs"/>
            </a:endParaRPr>
          </a:p>
        </p:txBody>
      </p:sp>
      <p:sp>
        <p:nvSpPr>
          <p:cNvPr id="6" name="CasellaDiTesto 5">
            <a:extLst>
              <a:ext uri="{FF2B5EF4-FFF2-40B4-BE49-F238E27FC236}">
                <a16:creationId xmlns:a16="http://schemas.microsoft.com/office/drawing/2014/main" id="{41A740D9-513F-D44C-8881-945A55F1EB62}"/>
              </a:ext>
            </a:extLst>
          </p:cNvPr>
          <p:cNvSpPr txBox="1"/>
          <p:nvPr/>
        </p:nvSpPr>
        <p:spPr>
          <a:xfrm>
            <a:off x="1004206" y="1683205"/>
            <a:ext cx="9772651" cy="4809670"/>
          </a:xfrm>
          <a:prstGeom prst="rect">
            <a:avLst/>
          </a:prstGeom>
        </p:spPr>
        <p:txBody>
          <a:bodyPr vert="horz" wrap="square" lIns="91440" tIns="45720" rIns="91440" bIns="45720" rtlCol="0">
            <a:no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it-IT" sz="2400" b="1" i="0" u="none" strike="noStrike" kern="1200" cap="none" spc="0" normalizeH="0" baseline="0" noProof="0" dirty="0">
                <a:ln>
                  <a:noFill/>
                </a:ln>
                <a:solidFill>
                  <a:schemeClr val="accent1">
                    <a:lumMod val="20000"/>
                    <a:lumOff val="80000"/>
                  </a:schemeClr>
                </a:solidFill>
                <a:effectLst/>
                <a:highlight>
                  <a:srgbClr val="008080"/>
                </a:highlight>
                <a:uLnTx/>
                <a:uFillTx/>
                <a:latin typeface="Helvetica" pitchFamily="2" charset="0"/>
                <a:ea typeface="+mn-ea"/>
                <a:cs typeface="+mn-cs"/>
              </a:rPr>
              <a:t>Data </a:t>
            </a:r>
            <a:r>
              <a:rPr kumimoji="0" lang="it-IT" sz="2400" b="1" i="0" u="none" strike="noStrike" kern="1200" cap="none" spc="0" normalizeH="0" baseline="0" noProof="0" dirty="0" err="1">
                <a:ln>
                  <a:noFill/>
                </a:ln>
                <a:solidFill>
                  <a:schemeClr val="accent1">
                    <a:lumMod val="20000"/>
                    <a:lumOff val="80000"/>
                  </a:schemeClr>
                </a:solidFill>
                <a:effectLst/>
                <a:highlight>
                  <a:srgbClr val="008080"/>
                </a:highlight>
                <a:uLnTx/>
                <a:uFillTx/>
                <a:latin typeface="Helvetica" pitchFamily="2" charset="0"/>
                <a:ea typeface="+mn-ea"/>
                <a:cs typeface="+mn-cs"/>
              </a:rPr>
              <a:t>pre</a:t>
            </a:r>
            <a:r>
              <a:rPr kumimoji="0" lang="it-IT" sz="2400" b="1" i="0" u="none" strike="noStrike" kern="1200" cap="none" spc="0" normalizeH="0" baseline="0" noProof="0" dirty="0">
                <a:ln>
                  <a:noFill/>
                </a:ln>
                <a:solidFill>
                  <a:schemeClr val="accent1">
                    <a:lumMod val="20000"/>
                    <a:lumOff val="80000"/>
                  </a:schemeClr>
                </a:solidFill>
                <a:effectLst/>
                <a:highlight>
                  <a:srgbClr val="008080"/>
                </a:highlight>
                <a:uLnTx/>
                <a:uFillTx/>
                <a:latin typeface="Helvetica" pitchFamily="2" charset="0"/>
                <a:ea typeface="+mn-ea"/>
                <a:cs typeface="+mn-cs"/>
              </a:rPr>
              <a:t>-processing</a:t>
            </a: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Sub-sample audio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signals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to 11kHz;</a:t>
            </a: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Compute on the audio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samples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 STFT (Short-</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term</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Fourier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transform</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with a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window</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size</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of 1022 and a hop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length</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of 256,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resulting</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in a 512x256 T-F (Time-</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Frequency</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representation</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of the sound;</a:t>
            </a: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Re-sample the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signal</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on a log-</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frequency</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scale to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obtain</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 256x256 T-F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representation</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Convert</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the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mask</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back to linear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frequency</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scale with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size</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512x256,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which</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can be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applied</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on the input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spectrogram</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a:p>
            <a:pPr marL="457200" marR="0" lvl="0" indent="-457200" algn="just" defTabSz="914400" rtl="0" eaLnBrk="1" fontAlgn="auto" latinLnBrk="0" hangingPunct="1">
              <a:lnSpc>
                <a:spcPct val="100000"/>
              </a:lnSpc>
              <a:spcBef>
                <a:spcPts val="0"/>
              </a:spcBef>
              <a:spcAft>
                <a:spcPts val="0"/>
              </a:spcAft>
              <a:buClrTx/>
              <a:buSzTx/>
              <a:buFont typeface="+mj-lt"/>
              <a:buAutoNum type="arabicPeriod"/>
              <a:tabLst/>
              <a:defRPr/>
            </a:pP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Perform</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an inverse STFT to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obtain</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the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recovered</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signal</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p:txBody>
      </p:sp>
      <p:sp>
        <p:nvSpPr>
          <p:cNvPr id="8" name="CasellaDiTesto 7">
            <a:extLst>
              <a:ext uri="{FF2B5EF4-FFF2-40B4-BE49-F238E27FC236}">
                <a16:creationId xmlns:a16="http://schemas.microsoft.com/office/drawing/2014/main" id="{01938DE8-3E4C-7341-A2CA-A77C066926CB}"/>
              </a:ext>
            </a:extLst>
          </p:cNvPr>
          <p:cNvSpPr txBox="1"/>
          <p:nvPr/>
        </p:nvSpPr>
        <p:spPr>
          <a:xfrm>
            <a:off x="1004206" y="4361771"/>
            <a:ext cx="9772651" cy="831395"/>
          </a:xfrm>
          <a:prstGeom prst="rect">
            <a:avLst/>
          </a:prstGeom>
        </p:spPr>
        <p:txBody>
          <a:bodyPr vert="horz" wrap="square" lIns="91440" tIns="45720" rIns="91440" bIns="45720" rtlCol="0">
            <a:norm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The log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magnitude</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values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of T-F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units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are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used</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the input to the audio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analysis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network.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After</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obtaining</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the output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mask</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from the model:</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dirty="0" err="1">
              <a:ln>
                <a:noFill/>
              </a:ln>
              <a:solidFill>
                <a:prstClr val="black"/>
              </a:solidFill>
              <a:effectLst/>
              <a:uLnTx/>
              <a:uFillTx/>
              <a:latin typeface="Univers"/>
              <a:ea typeface="+mn-ea"/>
              <a:cs typeface="+mn-cs"/>
            </a:endParaRPr>
          </a:p>
        </p:txBody>
      </p:sp>
    </p:spTree>
    <p:extLst>
      <p:ext uri="{BB962C8B-B14F-4D97-AF65-F5344CB8AC3E}">
        <p14:creationId xmlns:p14="http://schemas.microsoft.com/office/powerpoint/2010/main" val="28716448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971440" y="365125"/>
            <a:ext cx="9576817" cy="1325563"/>
          </a:xfrm>
        </p:spPr>
        <p:txBody>
          <a:bodyPr>
            <a:noAutofit/>
          </a:bodyPr>
          <a:lstStyle/>
          <a:p>
            <a:r>
              <a:rPr lang="it-IT" sz="3600" dirty="0" err="1">
                <a:latin typeface="Helvetica" pitchFamily="2" charset="0"/>
              </a:rPr>
              <a:t>Experimental</a:t>
            </a:r>
            <a:r>
              <a:rPr lang="it-IT" sz="3600" dirty="0">
                <a:latin typeface="Helvetica" pitchFamily="2" charset="0"/>
              </a:rPr>
              <a:t> </a:t>
            </a:r>
            <a:r>
              <a:rPr lang="it-IT" sz="3600" dirty="0" err="1">
                <a:latin typeface="Helvetica" pitchFamily="2" charset="0"/>
              </a:rPr>
              <a:t>Results</a:t>
            </a:r>
            <a:r>
              <a:rPr lang="it-IT" sz="3600" dirty="0">
                <a:latin typeface="Helvetica" pitchFamily="2" charset="0"/>
              </a:rPr>
              <a:t> – </a:t>
            </a:r>
            <a:r>
              <a:rPr lang="it-IT" sz="3600" dirty="0">
                <a:latin typeface="Helvetica Light" panose="020B0403020202020204" pitchFamily="34" charset="0"/>
              </a:rPr>
              <a:t>Training Procedure</a:t>
            </a:r>
          </a:p>
        </p:txBody>
      </p:sp>
      <p:sp>
        <p:nvSpPr>
          <p:cNvPr id="5" name="CasellaDiTesto 4">
            <a:extLst>
              <a:ext uri="{FF2B5EF4-FFF2-40B4-BE49-F238E27FC236}">
                <a16:creationId xmlns:a16="http://schemas.microsoft.com/office/drawing/2014/main" id="{2A529750-A42B-E742-B85A-2E086C5AA867}"/>
              </a:ext>
            </a:extLst>
          </p:cNvPr>
          <p:cNvSpPr txBox="1"/>
          <p:nvPr/>
        </p:nvSpPr>
        <p:spPr>
          <a:xfrm>
            <a:off x="1208314" y="1690688"/>
            <a:ext cx="9339943" cy="3403826"/>
          </a:xfrm>
          <a:prstGeom prst="rect">
            <a:avLst/>
          </a:prstGeom>
        </p:spPr>
        <p:txBody>
          <a:bodyPr vert="horz" wrap="square" lIns="91440" tIns="45720" rIns="91440" bIns="45720" rtlCol="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dirty="0" err="1">
              <a:ln>
                <a:noFill/>
              </a:ln>
              <a:solidFill>
                <a:prstClr val="black"/>
              </a:solidFill>
              <a:effectLst/>
              <a:uLnTx/>
              <a:uFillTx/>
              <a:latin typeface="Univers"/>
              <a:ea typeface="+mn-ea"/>
              <a:cs typeface="+mn-cs"/>
            </a:endParaRPr>
          </a:p>
        </p:txBody>
      </p:sp>
      <p:sp>
        <p:nvSpPr>
          <p:cNvPr id="6" name="CasellaDiTesto 5">
            <a:extLst>
              <a:ext uri="{FF2B5EF4-FFF2-40B4-BE49-F238E27FC236}">
                <a16:creationId xmlns:a16="http://schemas.microsoft.com/office/drawing/2014/main" id="{41A740D9-513F-D44C-8881-945A55F1EB62}"/>
              </a:ext>
            </a:extLst>
          </p:cNvPr>
          <p:cNvSpPr txBox="1"/>
          <p:nvPr/>
        </p:nvSpPr>
        <p:spPr>
          <a:xfrm>
            <a:off x="1004206" y="1683205"/>
            <a:ext cx="9772651" cy="4809670"/>
          </a:xfrm>
          <a:prstGeom prst="rect">
            <a:avLst/>
          </a:prstGeom>
        </p:spPr>
        <p:txBody>
          <a:bodyPr vert="horz" wrap="square" lIns="91440" tIns="45720" rIns="91440" bIns="45720" rtlCol="0">
            <a:no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it-IT" sz="2400" b="1" i="0" u="none" strike="noStrike" kern="1200" cap="none" spc="0" normalizeH="0" baseline="0" noProof="0" dirty="0" err="1">
                <a:ln>
                  <a:noFill/>
                </a:ln>
                <a:solidFill>
                  <a:srgbClr val="3494BA">
                    <a:lumMod val="20000"/>
                    <a:lumOff val="80000"/>
                  </a:srgbClr>
                </a:solidFill>
                <a:effectLst/>
                <a:highlight>
                  <a:srgbClr val="008080"/>
                </a:highlight>
                <a:uLnTx/>
                <a:uFillTx/>
                <a:latin typeface="Helvetica" pitchFamily="2" charset="0"/>
                <a:ea typeface="+mn-ea"/>
                <a:cs typeface="+mn-cs"/>
              </a:rPr>
              <a:t>Hyperparameters</a:t>
            </a:r>
            <a:endParaRPr kumimoji="0" lang="it-IT" sz="2400" b="1" i="0" u="none" strike="noStrike" kern="1200" cap="none" spc="0" normalizeH="0" baseline="0" noProof="0" dirty="0">
              <a:ln>
                <a:noFill/>
              </a:ln>
              <a:solidFill>
                <a:srgbClr val="3494BA">
                  <a:lumMod val="20000"/>
                  <a:lumOff val="80000"/>
                </a:srgbClr>
              </a:solidFill>
              <a:effectLst/>
              <a:highlight>
                <a:srgbClr val="008080"/>
              </a:highlight>
              <a:uLnTx/>
              <a:uFillTx/>
              <a:latin typeface="Helvetica" pitchFamily="2" charset="0"/>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SGD </a:t>
            </a:r>
            <a:r>
              <a:rPr kumimoji="0" lang="it-IT" sz="2000" b="1"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optimizer</a:t>
            </a: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with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momentum</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0.9</a:t>
            </a: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Learning rate </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set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a:p>
            <a:pPr marL="800100" marR="0" lvl="1"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800100" marR="0" lvl="1"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0.001   → in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both</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the </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audio </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analysis</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network </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&amp;  the </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audio </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synthesizer</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network</a:t>
            </a:r>
          </a:p>
          <a:p>
            <a:pPr marL="800100" marR="0" lvl="1"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800100" marR="0" lvl="1"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0.0001 → in the </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video </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analysis</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network</a:t>
            </a:r>
          </a:p>
          <a:p>
            <a:pPr marL="800100" marR="0" lvl="1"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p:txBody>
      </p:sp>
    </p:spTree>
    <p:extLst>
      <p:ext uri="{BB962C8B-B14F-4D97-AF65-F5344CB8AC3E}">
        <p14:creationId xmlns:p14="http://schemas.microsoft.com/office/powerpoint/2010/main" val="2745974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840014" y="150111"/>
            <a:ext cx="9854403" cy="914400"/>
          </a:xfrm>
        </p:spPr>
        <p:txBody>
          <a:bodyPr>
            <a:noAutofit/>
          </a:bodyPr>
          <a:lstStyle/>
          <a:p>
            <a:r>
              <a:rPr lang="it-IT" sz="3600" dirty="0" err="1">
                <a:latin typeface="Helvetica" pitchFamily="2" charset="0"/>
              </a:rPr>
              <a:t>Experimental</a:t>
            </a:r>
            <a:r>
              <a:rPr lang="it-IT" sz="3600" dirty="0">
                <a:latin typeface="Helvetica" pitchFamily="2" charset="0"/>
              </a:rPr>
              <a:t> </a:t>
            </a:r>
            <a:r>
              <a:rPr lang="it-IT" sz="3600" dirty="0" err="1">
                <a:latin typeface="Helvetica" pitchFamily="2" charset="0"/>
              </a:rPr>
              <a:t>Results</a:t>
            </a:r>
            <a:r>
              <a:rPr lang="it-IT" sz="3600" dirty="0">
                <a:latin typeface="Helvetica" pitchFamily="2" charset="0"/>
              </a:rPr>
              <a:t> – </a:t>
            </a:r>
            <a:r>
              <a:rPr lang="it-IT" sz="3200" dirty="0">
                <a:latin typeface="Helvetica Light" panose="020B0403020202020204" pitchFamily="34" charset="0"/>
              </a:rPr>
              <a:t>Quantitative </a:t>
            </a:r>
            <a:r>
              <a:rPr lang="it-IT" sz="3200" dirty="0" err="1">
                <a:latin typeface="Helvetica Light" panose="020B0403020202020204" pitchFamily="34" charset="0"/>
              </a:rPr>
              <a:t>Results</a:t>
            </a:r>
            <a:endParaRPr lang="it-IT" sz="3600" dirty="0">
              <a:latin typeface="Helvetica Light" panose="020B0403020202020204" pitchFamily="34" charset="0"/>
            </a:endParaRPr>
          </a:p>
        </p:txBody>
      </p:sp>
      <p:sp>
        <p:nvSpPr>
          <p:cNvPr id="3" name="CasellaDiTesto 2">
            <a:extLst>
              <a:ext uri="{FF2B5EF4-FFF2-40B4-BE49-F238E27FC236}">
                <a16:creationId xmlns:a16="http://schemas.microsoft.com/office/drawing/2014/main" id="{9388A729-C7CA-BA4D-AF35-F71718D6149A}"/>
              </a:ext>
            </a:extLst>
          </p:cNvPr>
          <p:cNvSpPr txBox="1"/>
          <p:nvPr/>
        </p:nvSpPr>
        <p:spPr>
          <a:xfrm>
            <a:off x="1143000" y="1690688"/>
            <a:ext cx="914400" cy="914400"/>
          </a:xfrm>
          <a:prstGeom prst="rect">
            <a:avLst/>
          </a:prstGeom>
        </p:spPr>
        <p:txBody>
          <a:bodyPr vert="horz" wrap="none" lIns="91440" tIns="45720" rIns="91440" bIns="45720" rtlCol="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dirty="0" err="1">
              <a:ln>
                <a:noFill/>
              </a:ln>
              <a:solidFill>
                <a:prstClr val="black"/>
              </a:solidFill>
              <a:effectLst/>
              <a:uLnTx/>
              <a:uFillTx/>
              <a:latin typeface="Univers"/>
              <a:ea typeface="+mn-ea"/>
              <a:cs typeface="+mn-cs"/>
            </a:endParaRPr>
          </a:p>
        </p:txBody>
      </p:sp>
      <p:pic>
        <p:nvPicPr>
          <p:cNvPr id="5" name="Immagine 4" descr="Immagine che contiene tavolo&#10;&#10;Descrizione generata automaticamente">
            <a:extLst>
              <a:ext uri="{FF2B5EF4-FFF2-40B4-BE49-F238E27FC236}">
                <a16:creationId xmlns:a16="http://schemas.microsoft.com/office/drawing/2014/main" id="{0E5BE885-AC1F-1E45-8D92-F119352AFF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014" y="1432009"/>
            <a:ext cx="10916557" cy="2099338"/>
          </a:xfrm>
          <a:prstGeom prst="rect">
            <a:avLst/>
          </a:prstGeom>
        </p:spPr>
      </p:pic>
      <p:pic>
        <p:nvPicPr>
          <p:cNvPr id="6" name="Immagine 5" descr="Immagine che contiene tavolo&#10;&#10;Descrizione generata automaticamente">
            <a:extLst>
              <a:ext uri="{FF2B5EF4-FFF2-40B4-BE49-F238E27FC236}">
                <a16:creationId xmlns:a16="http://schemas.microsoft.com/office/drawing/2014/main" id="{BA409513-A10A-D04F-A792-601CF81DCE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0014" y="4484727"/>
            <a:ext cx="7639542" cy="2099338"/>
          </a:xfrm>
          <a:prstGeom prst="rect">
            <a:avLst/>
          </a:prstGeom>
        </p:spPr>
      </p:pic>
      <p:pic>
        <p:nvPicPr>
          <p:cNvPr id="8" name="Immagine 7" descr="Immagine che contiene tavolo&#10;&#10;Descrizione generata automaticamente">
            <a:extLst>
              <a:ext uri="{FF2B5EF4-FFF2-40B4-BE49-F238E27FC236}">
                <a16:creationId xmlns:a16="http://schemas.microsoft.com/office/drawing/2014/main" id="{12E62436-E524-D342-A65D-1B6D8093FA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79556" y="5044893"/>
            <a:ext cx="3573462" cy="1539172"/>
          </a:xfrm>
          <a:prstGeom prst="rect">
            <a:avLst/>
          </a:prstGeom>
        </p:spPr>
      </p:pic>
      <p:sp>
        <p:nvSpPr>
          <p:cNvPr id="10" name="Rettangolo 9">
            <a:extLst>
              <a:ext uri="{FF2B5EF4-FFF2-40B4-BE49-F238E27FC236}">
                <a16:creationId xmlns:a16="http://schemas.microsoft.com/office/drawing/2014/main" id="{20B1033D-41F1-AF44-AA1B-E4F34377FC9E}"/>
              </a:ext>
            </a:extLst>
          </p:cNvPr>
          <p:cNvSpPr/>
          <p:nvPr/>
        </p:nvSpPr>
        <p:spPr>
          <a:xfrm>
            <a:off x="4158441" y="1031899"/>
            <a:ext cx="3217547" cy="400110"/>
          </a:xfrm>
          <a:prstGeom prst="rect">
            <a:avLst/>
          </a:prstGeom>
        </p:spPr>
        <p:txBody>
          <a:bodyPr wrap="none">
            <a:spAutoFit/>
          </a:bodyPr>
          <a:lstStyle/>
          <a:p>
            <a:pPr lvl="0" algn="just">
              <a:defRPr/>
            </a:pPr>
            <a:r>
              <a:rPr lang="it-IT" sz="2000" dirty="0">
                <a:solidFill>
                  <a:schemeClr val="bg2">
                    <a:lumMod val="25000"/>
                  </a:schemeClr>
                </a:solidFill>
                <a:latin typeface="Helvetica" pitchFamily="2" charset="0"/>
              </a:rPr>
              <a:t>The</a:t>
            </a:r>
            <a:r>
              <a:rPr lang="it-IT" sz="2000" b="1" dirty="0">
                <a:solidFill>
                  <a:srgbClr val="CEDBE6">
                    <a:lumMod val="25000"/>
                  </a:srgbClr>
                </a:solidFill>
                <a:latin typeface="Helvetica" pitchFamily="2" charset="0"/>
              </a:rPr>
              <a:t> </a:t>
            </a:r>
            <a:r>
              <a:rPr lang="it-IT" sz="2000" b="1" dirty="0" err="1">
                <a:solidFill>
                  <a:schemeClr val="accent3">
                    <a:lumMod val="75000"/>
                  </a:schemeClr>
                </a:solidFill>
                <a:latin typeface="Helvetica" pitchFamily="2" charset="0"/>
              </a:rPr>
              <a:t>objective</a:t>
            </a:r>
            <a:r>
              <a:rPr lang="it-IT" sz="2000" b="1" dirty="0">
                <a:solidFill>
                  <a:schemeClr val="accent3">
                    <a:lumMod val="75000"/>
                  </a:schemeClr>
                </a:solidFill>
                <a:latin typeface="Helvetica" pitchFamily="2" charset="0"/>
              </a:rPr>
              <a:t> </a:t>
            </a:r>
            <a:r>
              <a:rPr lang="it-IT" sz="2000" b="1" dirty="0" err="1">
                <a:solidFill>
                  <a:schemeClr val="accent3">
                    <a:lumMod val="75000"/>
                  </a:schemeClr>
                </a:solidFill>
                <a:latin typeface="Helvetica" pitchFamily="2" charset="0"/>
              </a:rPr>
              <a:t>evaluation</a:t>
            </a:r>
            <a:r>
              <a:rPr lang="it-IT" sz="2000" dirty="0">
                <a:solidFill>
                  <a:schemeClr val="bg2">
                    <a:lumMod val="25000"/>
                  </a:schemeClr>
                </a:solidFill>
                <a:latin typeface="Helvetica" pitchFamily="2" charset="0"/>
              </a:rPr>
              <a:t>:</a:t>
            </a:r>
            <a:endParaRPr lang="it-IT" sz="2000" dirty="0">
              <a:solidFill>
                <a:srgbClr val="CEDBE6">
                  <a:lumMod val="25000"/>
                </a:srgbClr>
              </a:solidFill>
              <a:latin typeface="Helvetica" pitchFamily="2" charset="0"/>
            </a:endParaRPr>
          </a:p>
        </p:txBody>
      </p:sp>
      <p:sp>
        <p:nvSpPr>
          <p:cNvPr id="11" name="Rettangolo 10">
            <a:extLst>
              <a:ext uri="{FF2B5EF4-FFF2-40B4-BE49-F238E27FC236}">
                <a16:creationId xmlns:a16="http://schemas.microsoft.com/office/drawing/2014/main" id="{112FBAC0-EC91-1144-9238-AD7B1595ED90}"/>
              </a:ext>
            </a:extLst>
          </p:cNvPr>
          <p:cNvSpPr/>
          <p:nvPr/>
        </p:nvSpPr>
        <p:spPr>
          <a:xfrm>
            <a:off x="1493841" y="3653943"/>
            <a:ext cx="9204318" cy="707886"/>
          </a:xfrm>
          <a:prstGeom prst="rect">
            <a:avLst/>
          </a:prstGeom>
        </p:spPr>
        <p:txBody>
          <a:bodyPr wrap="square">
            <a:spAutoFit/>
          </a:bodyPr>
          <a:lstStyle/>
          <a:p>
            <a:pPr algn="ctr"/>
            <a:r>
              <a:rPr lang="it-IT" sz="2000" dirty="0">
                <a:solidFill>
                  <a:schemeClr val="bg2">
                    <a:lumMod val="25000"/>
                  </a:schemeClr>
                </a:solidFill>
                <a:latin typeface="Helvetica" pitchFamily="2" charset="0"/>
              </a:rPr>
              <a:t>The</a:t>
            </a:r>
            <a:r>
              <a:rPr lang="it-IT" sz="2000" dirty="0">
                <a:solidFill>
                  <a:prstClr val="black"/>
                </a:solidFill>
                <a:latin typeface="Helvetica" pitchFamily="2" charset="0"/>
              </a:rPr>
              <a:t> </a:t>
            </a:r>
            <a:r>
              <a:rPr lang="it-IT" sz="2000" b="1" dirty="0" err="1">
                <a:solidFill>
                  <a:schemeClr val="accent2">
                    <a:lumMod val="75000"/>
                  </a:schemeClr>
                </a:solidFill>
                <a:latin typeface="Helvetica" pitchFamily="2" charset="0"/>
              </a:rPr>
              <a:t>subjective</a:t>
            </a:r>
            <a:r>
              <a:rPr lang="it-IT" sz="2000" b="1" dirty="0">
                <a:solidFill>
                  <a:schemeClr val="accent2">
                    <a:lumMod val="75000"/>
                  </a:schemeClr>
                </a:solidFill>
                <a:latin typeface="Helvetica" pitchFamily="2" charset="0"/>
              </a:rPr>
              <a:t> </a:t>
            </a:r>
            <a:r>
              <a:rPr lang="it-IT" sz="2000" b="1" dirty="0" err="1">
                <a:solidFill>
                  <a:schemeClr val="accent2">
                    <a:lumMod val="75000"/>
                  </a:schemeClr>
                </a:solidFill>
                <a:latin typeface="Helvetica" pitchFamily="2" charset="0"/>
              </a:rPr>
              <a:t>evaluation</a:t>
            </a:r>
            <a:r>
              <a:rPr lang="it-IT" sz="2000" b="1" dirty="0">
                <a:solidFill>
                  <a:schemeClr val="accent2">
                    <a:lumMod val="75000"/>
                  </a:schemeClr>
                </a:solidFill>
                <a:latin typeface="Helvetica" pitchFamily="2" charset="0"/>
              </a:rPr>
              <a:t> </a:t>
            </a:r>
            <a:r>
              <a:rPr lang="it-IT" sz="2000" dirty="0">
                <a:solidFill>
                  <a:schemeClr val="bg2">
                    <a:lumMod val="25000"/>
                  </a:schemeClr>
                </a:solidFill>
                <a:latin typeface="Helvetica" pitchFamily="2" charset="0"/>
              </a:rPr>
              <a:t>of </a:t>
            </a:r>
            <a:r>
              <a:rPr lang="it-IT" sz="2000" i="1" dirty="0">
                <a:solidFill>
                  <a:schemeClr val="bg2">
                    <a:lumMod val="25000"/>
                  </a:schemeClr>
                </a:solidFill>
                <a:latin typeface="Helvetica" pitchFamily="2" charset="0"/>
              </a:rPr>
              <a:t>sound </a:t>
            </a:r>
            <a:r>
              <a:rPr lang="it-IT" sz="2000" i="1" dirty="0" err="1">
                <a:solidFill>
                  <a:schemeClr val="bg2">
                    <a:lumMod val="25000"/>
                  </a:schemeClr>
                </a:solidFill>
                <a:latin typeface="Helvetica" pitchFamily="2" charset="0"/>
              </a:rPr>
              <a:t>separation</a:t>
            </a:r>
            <a:r>
              <a:rPr lang="it-IT" sz="2000" i="1" dirty="0">
                <a:solidFill>
                  <a:schemeClr val="bg2">
                    <a:lumMod val="25000"/>
                  </a:schemeClr>
                </a:solidFill>
                <a:latin typeface="Helvetica" pitchFamily="2" charset="0"/>
              </a:rPr>
              <a:t> performance </a:t>
            </a:r>
            <a:r>
              <a:rPr lang="it-IT" sz="2000" dirty="0">
                <a:solidFill>
                  <a:schemeClr val="bg2">
                    <a:lumMod val="25000"/>
                  </a:schemeClr>
                </a:solidFill>
                <a:latin typeface="Helvetica" pitchFamily="2" charset="0"/>
              </a:rPr>
              <a:t>(</a:t>
            </a:r>
            <a:r>
              <a:rPr lang="it-IT" sz="2000" dirty="0" err="1">
                <a:solidFill>
                  <a:schemeClr val="bg2">
                    <a:lumMod val="25000"/>
                  </a:schemeClr>
                </a:solidFill>
                <a:latin typeface="Helvetica" pitchFamily="2" charset="0"/>
              </a:rPr>
              <a:t>table</a:t>
            </a:r>
            <a:r>
              <a:rPr lang="it-IT" sz="2000" dirty="0">
                <a:solidFill>
                  <a:schemeClr val="bg2">
                    <a:lumMod val="25000"/>
                  </a:schemeClr>
                </a:solidFill>
                <a:latin typeface="Helvetica" pitchFamily="2" charset="0"/>
              </a:rPr>
              <a:t> on the </a:t>
            </a:r>
            <a:r>
              <a:rPr lang="it-IT" sz="2000" dirty="0" err="1">
                <a:solidFill>
                  <a:schemeClr val="bg2">
                    <a:lumMod val="25000"/>
                  </a:schemeClr>
                </a:solidFill>
                <a:latin typeface="Helvetica" pitchFamily="2" charset="0"/>
              </a:rPr>
              <a:t>left</a:t>
            </a:r>
            <a:r>
              <a:rPr lang="it-IT" sz="2000" dirty="0">
                <a:solidFill>
                  <a:schemeClr val="bg2">
                    <a:lumMod val="25000"/>
                  </a:schemeClr>
                </a:solidFill>
                <a:latin typeface="Helvetica" pitchFamily="2" charset="0"/>
              </a:rPr>
              <a:t>) and</a:t>
            </a:r>
            <a:r>
              <a:rPr lang="it-IT" sz="2000" i="1" dirty="0">
                <a:solidFill>
                  <a:schemeClr val="bg2">
                    <a:lumMod val="25000"/>
                  </a:schemeClr>
                </a:solidFill>
                <a:latin typeface="Helvetica" pitchFamily="2" charset="0"/>
              </a:rPr>
              <a:t> </a:t>
            </a:r>
            <a:r>
              <a:rPr lang="it-IT" sz="2000" i="1" dirty="0" err="1">
                <a:solidFill>
                  <a:schemeClr val="bg2">
                    <a:lumMod val="25000"/>
                  </a:schemeClr>
                </a:solidFill>
                <a:latin typeface="Helvetica" pitchFamily="2" charset="0"/>
              </a:rPr>
              <a:t>visual</a:t>
            </a:r>
            <a:r>
              <a:rPr lang="it-IT" sz="2000" i="1" dirty="0">
                <a:solidFill>
                  <a:schemeClr val="bg2">
                    <a:lumMod val="25000"/>
                  </a:schemeClr>
                </a:solidFill>
                <a:latin typeface="Helvetica" pitchFamily="2" charset="0"/>
              </a:rPr>
              <a:t>-sound </a:t>
            </a:r>
            <a:r>
              <a:rPr lang="it-IT" sz="2000" i="1" dirty="0" err="1">
                <a:solidFill>
                  <a:schemeClr val="bg2">
                    <a:lumMod val="25000"/>
                  </a:schemeClr>
                </a:solidFill>
                <a:latin typeface="Helvetica" pitchFamily="2" charset="0"/>
              </a:rPr>
              <a:t>correspondence</a:t>
            </a:r>
            <a:r>
              <a:rPr lang="it-IT" sz="2000" i="1" dirty="0">
                <a:solidFill>
                  <a:schemeClr val="bg2">
                    <a:lumMod val="25000"/>
                  </a:schemeClr>
                </a:solidFill>
                <a:latin typeface="Helvetica" pitchFamily="2" charset="0"/>
              </a:rPr>
              <a:t> </a:t>
            </a:r>
            <a:r>
              <a:rPr lang="it-IT" sz="2000" dirty="0">
                <a:solidFill>
                  <a:schemeClr val="bg2">
                    <a:lumMod val="25000"/>
                  </a:schemeClr>
                </a:solidFill>
                <a:latin typeface="Helvetica" pitchFamily="2" charset="0"/>
              </a:rPr>
              <a:t>(</a:t>
            </a:r>
            <a:r>
              <a:rPr lang="it-IT" sz="2000" dirty="0" err="1">
                <a:solidFill>
                  <a:schemeClr val="bg2">
                    <a:lumMod val="25000"/>
                  </a:schemeClr>
                </a:solidFill>
                <a:latin typeface="Helvetica" pitchFamily="2" charset="0"/>
              </a:rPr>
              <a:t>table</a:t>
            </a:r>
            <a:r>
              <a:rPr lang="it-IT" sz="2000" dirty="0">
                <a:solidFill>
                  <a:schemeClr val="bg2">
                    <a:lumMod val="25000"/>
                  </a:schemeClr>
                </a:solidFill>
                <a:latin typeface="Helvetica" pitchFamily="2" charset="0"/>
              </a:rPr>
              <a:t> on the right):</a:t>
            </a:r>
            <a:endParaRPr lang="it-IT" sz="2000" dirty="0"/>
          </a:p>
        </p:txBody>
      </p:sp>
    </p:spTree>
    <p:extLst>
      <p:ext uri="{BB962C8B-B14F-4D97-AF65-F5344CB8AC3E}">
        <p14:creationId xmlns:p14="http://schemas.microsoft.com/office/powerpoint/2010/main" val="126396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805541" y="179615"/>
            <a:ext cx="9906001" cy="832757"/>
          </a:xfrm>
        </p:spPr>
        <p:txBody>
          <a:bodyPr>
            <a:noAutofit/>
          </a:bodyPr>
          <a:lstStyle/>
          <a:p>
            <a:r>
              <a:rPr lang="it-IT" sz="3600" dirty="0" err="1">
                <a:latin typeface="Helvetica" pitchFamily="2" charset="0"/>
              </a:rPr>
              <a:t>Experimental</a:t>
            </a:r>
            <a:r>
              <a:rPr lang="it-IT" sz="3600" dirty="0">
                <a:latin typeface="Helvetica" pitchFamily="2" charset="0"/>
              </a:rPr>
              <a:t> </a:t>
            </a:r>
            <a:r>
              <a:rPr lang="it-IT" sz="3600" dirty="0" err="1">
                <a:latin typeface="Helvetica" pitchFamily="2" charset="0"/>
              </a:rPr>
              <a:t>Results</a:t>
            </a:r>
            <a:r>
              <a:rPr lang="it-IT" sz="3600" dirty="0">
                <a:latin typeface="Helvetica" pitchFamily="2" charset="0"/>
              </a:rPr>
              <a:t> – </a:t>
            </a:r>
            <a:r>
              <a:rPr lang="it-IT" sz="3200" dirty="0">
                <a:latin typeface="Helvetica Light" panose="020B0403020202020204" pitchFamily="34" charset="0"/>
              </a:rPr>
              <a:t>Qualitative </a:t>
            </a:r>
            <a:r>
              <a:rPr lang="it-IT" sz="3200" dirty="0" err="1">
                <a:latin typeface="Helvetica Light" panose="020B0403020202020204" pitchFamily="34" charset="0"/>
              </a:rPr>
              <a:t>Results</a:t>
            </a:r>
            <a:endParaRPr lang="it-IT" sz="3600" dirty="0">
              <a:latin typeface="Helvetica Light" panose="020B0403020202020204" pitchFamily="34" charset="0"/>
            </a:endParaRPr>
          </a:p>
        </p:txBody>
      </p:sp>
      <p:pic>
        <p:nvPicPr>
          <p:cNvPr id="6" name="Immagine 5">
            <a:extLst>
              <a:ext uri="{FF2B5EF4-FFF2-40B4-BE49-F238E27FC236}">
                <a16:creationId xmlns:a16="http://schemas.microsoft.com/office/drawing/2014/main" id="{9C603723-E1E1-0A49-ADCB-B558496300EC}"/>
              </a:ext>
            </a:extLst>
          </p:cNvPr>
          <p:cNvPicPr>
            <a:picLocks noChangeAspect="1"/>
          </p:cNvPicPr>
          <p:nvPr/>
        </p:nvPicPr>
        <p:blipFill rotWithShape="1">
          <a:blip r:embed="rId3">
            <a:extLst>
              <a:ext uri="{28A0092B-C50C-407E-A947-70E740481C1C}">
                <a14:useLocalDpi xmlns:a14="http://schemas.microsoft.com/office/drawing/2010/main" val="0"/>
              </a:ext>
            </a:extLst>
          </a:blip>
          <a:srcRect l="458" t="815"/>
          <a:stretch/>
        </p:blipFill>
        <p:spPr>
          <a:xfrm>
            <a:off x="2171512" y="898071"/>
            <a:ext cx="7174058" cy="5959929"/>
          </a:xfrm>
          <a:prstGeom prst="rect">
            <a:avLst/>
          </a:prstGeom>
        </p:spPr>
      </p:pic>
    </p:spTree>
    <p:extLst>
      <p:ext uri="{BB962C8B-B14F-4D97-AF65-F5344CB8AC3E}">
        <p14:creationId xmlns:p14="http://schemas.microsoft.com/office/powerpoint/2010/main" val="30759959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971440" y="365125"/>
            <a:ext cx="10515600" cy="1325563"/>
          </a:xfrm>
        </p:spPr>
        <p:txBody>
          <a:bodyPr>
            <a:noAutofit/>
          </a:bodyPr>
          <a:lstStyle/>
          <a:p>
            <a:r>
              <a:rPr lang="it-IT" sz="3600" dirty="0">
                <a:latin typeface="Helvetica" pitchFamily="2" charset="0"/>
              </a:rPr>
              <a:t>Conclusion</a:t>
            </a:r>
          </a:p>
        </p:txBody>
      </p:sp>
      <p:sp>
        <p:nvSpPr>
          <p:cNvPr id="3" name="CasellaDiTesto 2">
            <a:extLst>
              <a:ext uri="{FF2B5EF4-FFF2-40B4-BE49-F238E27FC236}">
                <a16:creationId xmlns:a16="http://schemas.microsoft.com/office/drawing/2014/main" id="{FA8277C6-0C69-7746-84AD-E67CC08D5EC6}"/>
              </a:ext>
            </a:extLst>
          </p:cNvPr>
          <p:cNvSpPr txBox="1"/>
          <p:nvPr/>
        </p:nvSpPr>
        <p:spPr>
          <a:xfrm>
            <a:off x="1527148" y="2559844"/>
            <a:ext cx="9137704" cy="1738312"/>
          </a:xfrm>
          <a:prstGeom prst="rect">
            <a:avLst/>
          </a:prstGeom>
        </p:spPr>
        <p:txBody>
          <a:bodyPr vert="horz" wrap="square" lIns="91440" tIns="45720" rIns="91440" bIns="45720" rtlCol="0">
            <a:norm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Quantitative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results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qualitative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results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and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subjective</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user</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studies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demonstrate</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the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effectiveness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of the cross-</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modal</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learning</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system</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1"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PixelPlayer</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Authors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also</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expect</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that</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this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work can open up new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research</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avenues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for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understanding</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the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problem</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of </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sound source </a:t>
            </a:r>
            <a:r>
              <a:rPr kumimoji="0" lang="it-IT" sz="2000" b="0" i="1"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separation</a:t>
            </a:r>
            <a:r>
              <a:rPr kumimoji="0" lang="it-IT" sz="2000" b="0" i="1"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using</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both</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visual</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and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auditory</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signals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dirty="0" err="1">
              <a:ln>
                <a:noFill/>
              </a:ln>
              <a:solidFill>
                <a:prstClr val="black"/>
              </a:solidFill>
              <a:effectLst/>
              <a:uLnTx/>
              <a:uFillTx/>
              <a:latin typeface="Univers"/>
              <a:ea typeface="+mn-ea"/>
              <a:cs typeface="+mn-cs"/>
            </a:endParaRPr>
          </a:p>
        </p:txBody>
      </p:sp>
    </p:spTree>
    <p:extLst>
      <p:ext uri="{BB962C8B-B14F-4D97-AF65-F5344CB8AC3E}">
        <p14:creationId xmlns:p14="http://schemas.microsoft.com/office/powerpoint/2010/main" val="18868609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838200" y="365125"/>
            <a:ext cx="7588348" cy="1325563"/>
          </a:xfrm>
        </p:spPr>
        <p:txBody>
          <a:bodyPr>
            <a:noAutofit/>
          </a:bodyPr>
          <a:lstStyle/>
          <a:p>
            <a:r>
              <a:rPr lang="it-IT" sz="3600" dirty="0">
                <a:latin typeface="Helvetica" pitchFamily="2" charset="0"/>
              </a:rPr>
              <a:t>Take-home message</a:t>
            </a:r>
          </a:p>
        </p:txBody>
      </p:sp>
      <p:sp>
        <p:nvSpPr>
          <p:cNvPr id="3" name="CasellaDiTesto 2">
            <a:extLst>
              <a:ext uri="{FF2B5EF4-FFF2-40B4-BE49-F238E27FC236}">
                <a16:creationId xmlns:a16="http://schemas.microsoft.com/office/drawing/2014/main" id="{4A2A9F0B-6C66-7E4C-A4DD-961FC62A6E3D}"/>
              </a:ext>
            </a:extLst>
          </p:cNvPr>
          <p:cNvSpPr txBox="1"/>
          <p:nvPr/>
        </p:nvSpPr>
        <p:spPr>
          <a:xfrm>
            <a:off x="1683148" y="2753263"/>
            <a:ext cx="4928667" cy="574210"/>
          </a:xfrm>
          <a:prstGeom prst="rect">
            <a:avLst/>
          </a:prstGeom>
        </p:spPr>
        <p:txBody>
          <a:bodyPr vert="horz" wrap="square" lIns="91440" tIns="45720" rIns="91440" bIns="45720" rtlCol="0">
            <a:normAutofit/>
          </a:bodyPr>
          <a:lstStyle/>
          <a:p>
            <a:pPr algn="l"/>
            <a:r>
              <a:rPr lang="it-IT" sz="2400" b="1" dirty="0" err="1">
                <a:solidFill>
                  <a:schemeClr val="accent1">
                    <a:lumMod val="20000"/>
                    <a:lumOff val="80000"/>
                  </a:schemeClr>
                </a:solidFill>
                <a:highlight>
                  <a:srgbClr val="008080"/>
                </a:highlight>
                <a:latin typeface="Helvetica" pitchFamily="2" charset="0"/>
              </a:rPr>
              <a:t>Possible</a:t>
            </a:r>
            <a:r>
              <a:rPr lang="it-IT" sz="2400" b="1" dirty="0">
                <a:solidFill>
                  <a:schemeClr val="accent1">
                    <a:lumMod val="20000"/>
                    <a:lumOff val="80000"/>
                  </a:schemeClr>
                </a:solidFill>
                <a:highlight>
                  <a:srgbClr val="008080"/>
                </a:highlight>
                <a:latin typeface="Helvetica" pitchFamily="2" charset="0"/>
              </a:rPr>
              <a:t> </a:t>
            </a:r>
            <a:r>
              <a:rPr lang="it-IT" sz="2400" b="1" dirty="0" err="1">
                <a:solidFill>
                  <a:schemeClr val="accent1">
                    <a:lumMod val="20000"/>
                    <a:lumOff val="80000"/>
                  </a:schemeClr>
                </a:solidFill>
                <a:highlight>
                  <a:srgbClr val="008080"/>
                </a:highlight>
                <a:latin typeface="Helvetica" pitchFamily="2" charset="0"/>
              </a:rPr>
              <a:t>application</a:t>
            </a:r>
            <a:r>
              <a:rPr lang="it-IT" sz="2400" b="1" dirty="0">
                <a:solidFill>
                  <a:schemeClr val="accent1">
                    <a:lumMod val="20000"/>
                    <a:lumOff val="80000"/>
                  </a:schemeClr>
                </a:solidFill>
                <a:highlight>
                  <a:srgbClr val="008080"/>
                </a:highlight>
                <a:latin typeface="Helvetica" pitchFamily="2" charset="0"/>
              </a:rPr>
              <a:t> </a:t>
            </a:r>
            <a:r>
              <a:rPr lang="it-IT" sz="2400" b="1" dirty="0" err="1">
                <a:solidFill>
                  <a:schemeClr val="accent1">
                    <a:lumMod val="20000"/>
                    <a:lumOff val="80000"/>
                  </a:schemeClr>
                </a:solidFill>
                <a:highlight>
                  <a:srgbClr val="008080"/>
                </a:highlight>
                <a:latin typeface="Helvetica" pitchFamily="2" charset="0"/>
              </a:rPr>
              <a:t>scenarios</a:t>
            </a:r>
            <a:r>
              <a:rPr lang="it-IT" sz="2400" b="1" dirty="0">
                <a:solidFill>
                  <a:schemeClr val="accent1">
                    <a:lumMod val="20000"/>
                    <a:lumOff val="80000"/>
                  </a:schemeClr>
                </a:solidFill>
                <a:highlight>
                  <a:srgbClr val="008080"/>
                </a:highlight>
                <a:latin typeface="Helvetica" pitchFamily="2" charset="0"/>
              </a:rPr>
              <a:t>?</a:t>
            </a:r>
          </a:p>
        </p:txBody>
      </p:sp>
      <p:sp>
        <p:nvSpPr>
          <p:cNvPr id="4" name="CasellaDiTesto 3">
            <a:extLst>
              <a:ext uri="{FF2B5EF4-FFF2-40B4-BE49-F238E27FC236}">
                <a16:creationId xmlns:a16="http://schemas.microsoft.com/office/drawing/2014/main" id="{26160F23-B916-D14D-B533-6B0403FE1859}"/>
              </a:ext>
            </a:extLst>
          </p:cNvPr>
          <p:cNvSpPr txBox="1"/>
          <p:nvPr/>
        </p:nvSpPr>
        <p:spPr>
          <a:xfrm>
            <a:off x="1683148" y="3578959"/>
            <a:ext cx="7207634" cy="2144391"/>
          </a:xfrm>
          <a:prstGeom prst="rect">
            <a:avLst/>
          </a:prstGeom>
        </p:spPr>
        <p:txBody>
          <a:bodyPr vert="horz" wrap="square" lIns="91440" tIns="45720" rIns="91440" bIns="45720" rtlCol="0">
            <a:normAutofit/>
          </a:bodyPr>
          <a:lstStyle/>
          <a:p>
            <a:pPr marL="285750" indent="-285750" algn="just">
              <a:buFont typeface="Wingdings" pitchFamily="2" charset="2"/>
              <a:buChar char="q"/>
            </a:pPr>
            <a:r>
              <a:rPr lang="it-IT" sz="2000" dirty="0">
                <a:solidFill>
                  <a:schemeClr val="bg2">
                    <a:lumMod val="25000"/>
                  </a:schemeClr>
                </a:solidFill>
                <a:latin typeface="Helvetica" pitchFamily="2" charset="0"/>
              </a:rPr>
              <a:t>Facilitate sound editing in </a:t>
            </a:r>
            <a:r>
              <a:rPr lang="it-IT" sz="2000" dirty="0" err="1">
                <a:solidFill>
                  <a:schemeClr val="bg2">
                    <a:lumMod val="25000"/>
                  </a:schemeClr>
                </a:solidFill>
                <a:latin typeface="Helvetica" pitchFamily="2" charset="0"/>
              </a:rPr>
              <a:t>videos</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enabling</a:t>
            </a:r>
            <a:r>
              <a:rPr lang="it-IT" sz="2000" dirty="0">
                <a:solidFill>
                  <a:schemeClr val="bg2">
                    <a:lumMod val="25000"/>
                  </a:schemeClr>
                </a:solidFill>
                <a:latin typeface="Helvetica" pitchFamily="2" charset="0"/>
              </a:rPr>
              <a:t> volume </a:t>
            </a:r>
            <a:r>
              <a:rPr lang="it-IT" sz="2000" dirty="0" err="1">
                <a:solidFill>
                  <a:schemeClr val="bg2">
                    <a:lumMod val="25000"/>
                  </a:schemeClr>
                </a:solidFill>
                <a:latin typeface="Helvetica" pitchFamily="2" charset="0"/>
              </a:rPr>
              <a:t>adjustments</a:t>
            </a:r>
            <a:r>
              <a:rPr lang="it-IT" sz="2000" dirty="0">
                <a:solidFill>
                  <a:schemeClr val="bg2">
                    <a:lumMod val="25000"/>
                  </a:schemeClr>
                </a:solidFill>
                <a:latin typeface="Helvetica" pitchFamily="2" charset="0"/>
              </a:rPr>
              <a:t> for </a:t>
            </a:r>
            <a:r>
              <a:rPr lang="it-IT" sz="2000" dirty="0" err="1">
                <a:solidFill>
                  <a:schemeClr val="bg2">
                    <a:lumMod val="25000"/>
                  </a:schemeClr>
                </a:solidFill>
                <a:latin typeface="Helvetica" pitchFamily="2" charset="0"/>
              </a:rPr>
              <a:t>specific</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objects</a:t>
            </a:r>
            <a:r>
              <a:rPr lang="it-IT" sz="2000" dirty="0">
                <a:solidFill>
                  <a:schemeClr val="bg2">
                    <a:lumMod val="25000"/>
                  </a:schemeClr>
                </a:solidFill>
                <a:latin typeface="Helvetica" pitchFamily="2" charset="0"/>
              </a:rPr>
              <a:t> or </a:t>
            </a:r>
            <a:r>
              <a:rPr lang="it-IT" sz="2000" dirty="0" err="1">
                <a:solidFill>
                  <a:schemeClr val="bg2">
                    <a:lumMod val="25000"/>
                  </a:schemeClr>
                </a:solidFill>
                <a:latin typeface="Helvetica" pitchFamily="2" charset="0"/>
              </a:rPr>
              <a:t>removal</a:t>
            </a:r>
            <a:r>
              <a:rPr lang="it-IT" sz="2000" dirty="0">
                <a:solidFill>
                  <a:schemeClr val="bg2">
                    <a:lumMod val="25000"/>
                  </a:schemeClr>
                </a:solidFill>
                <a:latin typeface="Helvetica" pitchFamily="2" charset="0"/>
              </a:rPr>
              <a:t> of the audio from </a:t>
            </a:r>
            <a:r>
              <a:rPr lang="it-IT" sz="2000" dirty="0" err="1">
                <a:solidFill>
                  <a:schemeClr val="bg2">
                    <a:lumMod val="25000"/>
                  </a:schemeClr>
                </a:solidFill>
                <a:latin typeface="Helvetica" pitchFamily="2" charset="0"/>
              </a:rPr>
              <a:t>particular</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sources</a:t>
            </a:r>
            <a:r>
              <a:rPr lang="it-IT" sz="2000" dirty="0">
                <a:solidFill>
                  <a:schemeClr val="bg2">
                    <a:lumMod val="25000"/>
                  </a:schemeClr>
                </a:solidFill>
                <a:latin typeface="Helvetica" pitchFamily="2" charset="0"/>
              </a:rPr>
              <a:t>.</a:t>
            </a:r>
          </a:p>
          <a:p>
            <a:pPr marL="285750" indent="-285750" algn="just">
              <a:buFont typeface="Wingdings" pitchFamily="2" charset="2"/>
              <a:buChar char="q"/>
            </a:pPr>
            <a:endParaRPr lang="it-IT" sz="2000" dirty="0">
              <a:solidFill>
                <a:schemeClr val="bg2">
                  <a:lumMod val="25000"/>
                </a:schemeClr>
              </a:solidFill>
              <a:latin typeface="Helvetica" pitchFamily="2" charset="0"/>
            </a:endParaRPr>
          </a:p>
          <a:p>
            <a:pPr marL="285750" indent="-285750" algn="just">
              <a:buFont typeface="Wingdings" pitchFamily="2" charset="2"/>
              <a:buChar char="q"/>
            </a:pPr>
            <a:r>
              <a:rPr lang="it-IT" sz="2000" dirty="0">
                <a:solidFill>
                  <a:schemeClr val="bg2">
                    <a:lumMod val="25000"/>
                  </a:schemeClr>
                </a:solidFill>
                <a:latin typeface="Helvetica" pitchFamily="2" charset="0"/>
              </a:rPr>
              <a:t>Isolate </a:t>
            </a:r>
            <a:r>
              <a:rPr lang="it-IT" sz="2000" dirty="0" err="1">
                <a:solidFill>
                  <a:schemeClr val="bg2">
                    <a:lumMod val="25000"/>
                  </a:schemeClr>
                </a:solidFill>
                <a:latin typeface="Helvetica" pitchFamily="2" charset="0"/>
              </a:rPr>
              <a:t>individual</a:t>
            </a:r>
            <a:r>
              <a:rPr lang="it-IT" sz="2000" dirty="0">
                <a:solidFill>
                  <a:schemeClr val="bg2">
                    <a:lumMod val="25000"/>
                  </a:schemeClr>
                </a:solidFill>
                <a:latin typeface="Helvetica" pitchFamily="2" charset="0"/>
              </a:rPr>
              <a:t> speakers from multi-</a:t>
            </a:r>
            <a:r>
              <a:rPr lang="it-IT" sz="2000" dirty="0" err="1">
                <a:solidFill>
                  <a:schemeClr val="bg2">
                    <a:lumMod val="25000"/>
                  </a:schemeClr>
                </a:solidFill>
                <a:latin typeface="Helvetica" pitchFamily="2" charset="0"/>
              </a:rPr>
              <a:t>talker</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simultaneous</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speech</a:t>
            </a:r>
            <a:r>
              <a:rPr lang="it-IT" sz="2000" dirty="0">
                <a:solidFill>
                  <a:schemeClr val="bg2">
                    <a:lumMod val="25000"/>
                  </a:schemeClr>
                </a:solidFill>
                <a:latin typeface="Helvetica" pitchFamily="2" charset="0"/>
              </a:rPr>
              <a:t> in </a:t>
            </a:r>
            <a:r>
              <a:rPr lang="it-IT" sz="2000" dirty="0" err="1">
                <a:solidFill>
                  <a:schemeClr val="bg2">
                    <a:lumMod val="25000"/>
                  </a:schemeClr>
                </a:solidFill>
                <a:latin typeface="Helvetica" pitchFamily="2" charset="0"/>
              </a:rPr>
              <a:t>videos</a:t>
            </a:r>
            <a:r>
              <a:rPr lang="it-IT" sz="2000" dirty="0">
                <a:solidFill>
                  <a:schemeClr val="bg2">
                    <a:lumMod val="25000"/>
                  </a:schemeClr>
                </a:solidFill>
                <a:latin typeface="Helvetica" pitchFamily="2" charset="0"/>
              </a:rPr>
              <a:t>.</a:t>
            </a:r>
          </a:p>
        </p:txBody>
      </p:sp>
      <p:sp>
        <p:nvSpPr>
          <p:cNvPr id="7" name="CasellaDiTesto 6">
            <a:extLst>
              <a:ext uri="{FF2B5EF4-FFF2-40B4-BE49-F238E27FC236}">
                <a16:creationId xmlns:a16="http://schemas.microsoft.com/office/drawing/2014/main" id="{4921DEB8-3FDF-E941-B6F2-52ABFB8AD76B}"/>
              </a:ext>
            </a:extLst>
          </p:cNvPr>
          <p:cNvSpPr txBox="1"/>
          <p:nvPr/>
        </p:nvSpPr>
        <p:spPr>
          <a:xfrm>
            <a:off x="1683148" y="1634649"/>
            <a:ext cx="7709096" cy="914400"/>
          </a:xfrm>
          <a:prstGeom prst="rect">
            <a:avLst/>
          </a:prstGeom>
        </p:spPr>
        <p:txBody>
          <a:bodyPr vert="horz" wrap="square" lIns="91440" tIns="45720" rIns="91440" bIns="45720" rtlCol="0">
            <a:normAutofit/>
          </a:bodyPr>
          <a:lstStyle/>
          <a:p>
            <a:pPr algn="just"/>
            <a:r>
              <a:rPr lang="it-IT" sz="2000" dirty="0">
                <a:solidFill>
                  <a:schemeClr val="bg2">
                    <a:lumMod val="25000"/>
                  </a:schemeClr>
                </a:solidFill>
                <a:latin typeface="Helvetica" pitchFamily="2" charset="0"/>
              </a:rPr>
              <a:t>In general, </a:t>
            </a:r>
            <a:r>
              <a:rPr lang="it-IT" sz="2000" b="1" dirty="0" err="1">
                <a:solidFill>
                  <a:schemeClr val="bg2">
                    <a:lumMod val="25000"/>
                  </a:schemeClr>
                </a:solidFill>
                <a:latin typeface="Helvetica" pitchFamily="2" charset="0"/>
              </a:rPr>
              <a:t>PixelPlayer</a:t>
            </a:r>
            <a:r>
              <a:rPr lang="it-IT" sz="2000" b="1"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will</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allow</a:t>
            </a:r>
            <a:r>
              <a:rPr lang="it-IT" sz="2000" dirty="0">
                <a:solidFill>
                  <a:schemeClr val="bg2">
                    <a:lumMod val="25000"/>
                  </a:schemeClr>
                </a:solidFill>
                <a:latin typeface="Helvetica" pitchFamily="2" charset="0"/>
              </a:rPr>
              <a:t> more </a:t>
            </a:r>
            <a:r>
              <a:rPr lang="it-IT" sz="2000" dirty="0" err="1">
                <a:solidFill>
                  <a:schemeClr val="bg2">
                    <a:lumMod val="25000"/>
                  </a:schemeClr>
                </a:solidFill>
                <a:latin typeface="Helvetica" pitchFamily="2" charset="0"/>
              </a:rPr>
              <a:t>isolated</a:t>
            </a:r>
            <a:r>
              <a:rPr lang="it-IT" sz="2000" dirty="0">
                <a:solidFill>
                  <a:schemeClr val="bg2">
                    <a:lumMod val="25000"/>
                  </a:schemeClr>
                </a:solidFill>
                <a:latin typeface="Helvetica" pitchFamily="2" charset="0"/>
              </a:rPr>
              <a:t> processing of the sound </a:t>
            </a:r>
            <a:r>
              <a:rPr lang="it-IT" sz="2000" dirty="0" err="1">
                <a:solidFill>
                  <a:schemeClr val="bg2">
                    <a:lumMod val="25000"/>
                  </a:schemeClr>
                </a:solidFill>
                <a:latin typeface="Helvetica" pitchFamily="2" charset="0"/>
              </a:rPr>
              <a:t>coming</a:t>
            </a:r>
            <a:r>
              <a:rPr lang="it-IT" sz="2000" dirty="0">
                <a:solidFill>
                  <a:schemeClr val="bg2">
                    <a:lumMod val="25000"/>
                  </a:schemeClr>
                </a:solidFill>
                <a:latin typeface="Helvetica" pitchFamily="2" charset="0"/>
              </a:rPr>
              <a:t> from </a:t>
            </a:r>
            <a:r>
              <a:rPr lang="it-IT" sz="2000" dirty="0" err="1">
                <a:solidFill>
                  <a:schemeClr val="bg2">
                    <a:lumMod val="25000"/>
                  </a:schemeClr>
                </a:solidFill>
                <a:latin typeface="Helvetica" pitchFamily="2" charset="0"/>
              </a:rPr>
              <a:t>each</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object</a:t>
            </a:r>
            <a:r>
              <a:rPr lang="it-IT" sz="2000" dirty="0">
                <a:solidFill>
                  <a:schemeClr val="bg2">
                    <a:lumMod val="25000"/>
                  </a:schemeClr>
                </a:solidFill>
                <a:latin typeface="Helvetica" pitchFamily="2" charset="0"/>
              </a:rPr>
              <a:t> and </a:t>
            </a:r>
            <a:r>
              <a:rPr lang="it-IT" sz="2000" dirty="0" err="1">
                <a:solidFill>
                  <a:schemeClr val="bg2">
                    <a:lumMod val="25000"/>
                  </a:schemeClr>
                </a:solidFill>
                <a:latin typeface="Helvetica" pitchFamily="2" charset="0"/>
              </a:rPr>
              <a:t>will</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aid</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auditory</a:t>
            </a:r>
            <a:r>
              <a:rPr lang="it-IT" sz="2000" dirty="0">
                <a:solidFill>
                  <a:schemeClr val="bg2">
                    <a:lumMod val="25000"/>
                  </a:schemeClr>
                </a:solidFill>
                <a:latin typeface="Helvetica" pitchFamily="2" charset="0"/>
              </a:rPr>
              <a:t> </a:t>
            </a:r>
            <a:r>
              <a:rPr lang="it-IT" sz="2000" dirty="0" err="1">
                <a:solidFill>
                  <a:schemeClr val="bg2">
                    <a:lumMod val="25000"/>
                  </a:schemeClr>
                </a:solidFill>
                <a:latin typeface="Helvetica" pitchFamily="2" charset="0"/>
              </a:rPr>
              <a:t>recognition</a:t>
            </a:r>
            <a:r>
              <a:rPr lang="it-IT" sz="2000" dirty="0">
                <a:solidFill>
                  <a:schemeClr val="bg2">
                    <a:lumMod val="25000"/>
                  </a:schemeClr>
                </a:solidFill>
                <a:latin typeface="Helvetica" pitchFamily="2" charset="0"/>
              </a:rPr>
              <a:t>.</a:t>
            </a:r>
          </a:p>
        </p:txBody>
      </p:sp>
    </p:spTree>
    <p:extLst>
      <p:ext uri="{BB962C8B-B14F-4D97-AF65-F5344CB8AC3E}">
        <p14:creationId xmlns:p14="http://schemas.microsoft.com/office/powerpoint/2010/main" val="3716836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949045" y="308008"/>
            <a:ext cx="3130585" cy="643446"/>
          </a:xfrm>
        </p:spPr>
        <p:txBody>
          <a:bodyPr>
            <a:noAutofit/>
          </a:bodyPr>
          <a:lstStyle/>
          <a:p>
            <a:r>
              <a:rPr lang="it-IT" sz="3600" dirty="0">
                <a:latin typeface="Helvetica" pitchFamily="2" charset="0"/>
              </a:rPr>
              <a:t>Motivation</a:t>
            </a:r>
          </a:p>
        </p:txBody>
      </p:sp>
      <p:sp>
        <p:nvSpPr>
          <p:cNvPr id="10" name="Content Placeholder 2">
            <a:extLst>
              <a:ext uri="{FF2B5EF4-FFF2-40B4-BE49-F238E27FC236}">
                <a16:creationId xmlns:a16="http://schemas.microsoft.com/office/drawing/2014/main" id="{CB595BE4-9C4A-490A-A13F-5F6F1E730789}"/>
              </a:ext>
            </a:extLst>
          </p:cNvPr>
          <p:cNvSpPr>
            <a:spLocks noGrp="1"/>
          </p:cNvSpPr>
          <p:nvPr>
            <p:ph idx="1"/>
          </p:nvPr>
        </p:nvSpPr>
        <p:spPr>
          <a:xfrm>
            <a:off x="471338" y="871235"/>
            <a:ext cx="10152064" cy="1319210"/>
          </a:xfrm>
        </p:spPr>
        <p:txBody>
          <a:bodyPr>
            <a:normAutofit/>
          </a:bodyPr>
          <a:lstStyle/>
          <a:p>
            <a:pPr marL="457200" lvl="1" indent="0" algn="just">
              <a:lnSpc>
                <a:spcPct val="100000"/>
              </a:lnSpc>
              <a:buNone/>
            </a:pPr>
            <a:r>
              <a:rPr lang="en-US" sz="2000" dirty="0">
                <a:latin typeface="Helvetica" pitchFamily="2" charset="0"/>
              </a:rPr>
              <a:t>The authors of this paper introduce </a:t>
            </a:r>
            <a:r>
              <a:rPr lang="en-US" sz="2000" b="1" dirty="0" err="1">
                <a:latin typeface="Helvetica" pitchFamily="2" charset="0"/>
              </a:rPr>
              <a:t>PixelPlayer</a:t>
            </a:r>
            <a:r>
              <a:rPr lang="en-US" sz="2000" dirty="0">
                <a:latin typeface="Helvetica" pitchFamily="2" charset="0"/>
              </a:rPr>
              <a:t>, a system that, by leveraging large amounts of unlabeled videos, learns to locate image regions which produce sounds and separate the input sounds into a set of components that represents the sound of each pixel.</a:t>
            </a: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a:p>
            <a:pPr marL="457200" lvl="1" indent="0" algn="just">
              <a:buNone/>
            </a:pPr>
            <a:endParaRPr lang="en-US" sz="1800" dirty="0">
              <a:latin typeface="Helvetica" pitchFamily="2" charset="0"/>
            </a:endParaRPr>
          </a:p>
        </p:txBody>
      </p:sp>
      <p:pic>
        <p:nvPicPr>
          <p:cNvPr id="4" name="Immagine 3">
            <a:extLst>
              <a:ext uri="{FF2B5EF4-FFF2-40B4-BE49-F238E27FC236}">
                <a16:creationId xmlns:a16="http://schemas.microsoft.com/office/drawing/2014/main" id="{7030E829-7DA6-9748-BBD8-593064C615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3181" y="2190445"/>
            <a:ext cx="9326124" cy="2763680"/>
          </a:xfrm>
          <a:prstGeom prst="rect">
            <a:avLst/>
          </a:prstGeom>
        </p:spPr>
      </p:pic>
      <p:sp>
        <p:nvSpPr>
          <p:cNvPr id="6" name="CasellaDiTesto 5">
            <a:extLst>
              <a:ext uri="{FF2B5EF4-FFF2-40B4-BE49-F238E27FC236}">
                <a16:creationId xmlns:a16="http://schemas.microsoft.com/office/drawing/2014/main" id="{933F6833-AE67-EE4A-8264-466C982B1B34}"/>
              </a:ext>
            </a:extLst>
          </p:cNvPr>
          <p:cNvSpPr txBox="1"/>
          <p:nvPr/>
        </p:nvSpPr>
        <p:spPr>
          <a:xfrm>
            <a:off x="1465385" y="6353908"/>
            <a:ext cx="0" cy="0"/>
          </a:xfrm>
          <a:prstGeom prst="rect">
            <a:avLst/>
          </a:prstGeom>
        </p:spPr>
        <p:txBody>
          <a:bodyPr vert="horz" wrap="none" lIns="91440" tIns="45720" rIns="91440" bIns="45720" rtlCol="0">
            <a:normAutofit fontScale="25000" lnSpcReduction="20000"/>
          </a:bodyPr>
          <a:lstStyle/>
          <a:p>
            <a:pPr algn="l"/>
            <a:endParaRPr lang="en-GB" dirty="0" err="1"/>
          </a:p>
        </p:txBody>
      </p:sp>
      <p:sp>
        <p:nvSpPr>
          <p:cNvPr id="7" name="CasellaDiTesto 6">
            <a:extLst>
              <a:ext uri="{FF2B5EF4-FFF2-40B4-BE49-F238E27FC236}">
                <a16:creationId xmlns:a16="http://schemas.microsoft.com/office/drawing/2014/main" id="{03E499B4-06C8-C04F-8032-CA91C02F3015}"/>
              </a:ext>
            </a:extLst>
          </p:cNvPr>
          <p:cNvSpPr txBox="1"/>
          <p:nvPr/>
        </p:nvSpPr>
        <p:spPr>
          <a:xfrm>
            <a:off x="1515648" y="5937337"/>
            <a:ext cx="4045907" cy="463840"/>
          </a:xfrm>
          <a:prstGeom prst="rect">
            <a:avLst/>
          </a:prstGeom>
        </p:spPr>
        <p:txBody>
          <a:bodyPr vert="horz" wrap="none" lIns="91440" tIns="45720" rIns="91440" bIns="45720" rtlCol="0">
            <a:normAutofit/>
          </a:bodyPr>
          <a:lstStyle/>
          <a:p>
            <a:endParaRPr lang="en-GB" dirty="0"/>
          </a:p>
        </p:txBody>
      </p:sp>
      <p:sp>
        <p:nvSpPr>
          <p:cNvPr id="9" name="CasellaDiTesto 8">
            <a:extLst>
              <a:ext uri="{FF2B5EF4-FFF2-40B4-BE49-F238E27FC236}">
                <a16:creationId xmlns:a16="http://schemas.microsoft.com/office/drawing/2014/main" id="{B50E0D27-BD11-8A4C-A86B-924960705B0A}"/>
              </a:ext>
            </a:extLst>
          </p:cNvPr>
          <p:cNvSpPr txBox="1"/>
          <p:nvPr/>
        </p:nvSpPr>
        <p:spPr>
          <a:xfrm>
            <a:off x="5736921" y="6263014"/>
            <a:ext cx="0" cy="0"/>
          </a:xfrm>
          <a:prstGeom prst="rect">
            <a:avLst/>
          </a:prstGeom>
        </p:spPr>
        <p:txBody>
          <a:bodyPr vert="horz" wrap="none" lIns="91440" tIns="45720" rIns="91440" bIns="45720" rtlCol="0">
            <a:normAutofit fontScale="25000" lnSpcReduction="20000"/>
          </a:bodyPr>
          <a:lstStyle/>
          <a:p>
            <a:pPr algn="l"/>
            <a:endParaRPr lang="en-GB" dirty="0" err="1"/>
          </a:p>
        </p:txBody>
      </p:sp>
      <p:sp>
        <p:nvSpPr>
          <p:cNvPr id="11" name="Content Placeholder 2">
            <a:extLst>
              <a:ext uri="{FF2B5EF4-FFF2-40B4-BE49-F238E27FC236}">
                <a16:creationId xmlns:a16="http://schemas.microsoft.com/office/drawing/2014/main" id="{8B5709D7-D872-AD4C-829E-235F932608AE}"/>
              </a:ext>
            </a:extLst>
          </p:cNvPr>
          <p:cNvSpPr txBox="1">
            <a:spLocks/>
          </p:cNvSpPr>
          <p:nvPr/>
        </p:nvSpPr>
        <p:spPr>
          <a:xfrm>
            <a:off x="471338" y="5578313"/>
            <a:ext cx="11009810" cy="9842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p:txBody>
      </p:sp>
      <p:sp>
        <p:nvSpPr>
          <p:cNvPr id="12" name="CasellaDiTesto 11">
            <a:extLst>
              <a:ext uri="{FF2B5EF4-FFF2-40B4-BE49-F238E27FC236}">
                <a16:creationId xmlns:a16="http://schemas.microsoft.com/office/drawing/2014/main" id="{A624B131-4728-264B-8C6F-2A01929C961B}"/>
              </a:ext>
            </a:extLst>
          </p:cNvPr>
          <p:cNvSpPr txBox="1"/>
          <p:nvPr/>
        </p:nvSpPr>
        <p:spPr>
          <a:xfrm>
            <a:off x="1853852" y="6187858"/>
            <a:ext cx="0" cy="0"/>
          </a:xfrm>
          <a:prstGeom prst="rect">
            <a:avLst/>
          </a:prstGeom>
        </p:spPr>
        <p:txBody>
          <a:bodyPr vert="horz" wrap="none" lIns="91440" tIns="45720" rIns="91440" bIns="45720" rtlCol="0">
            <a:normAutofit fontScale="25000" lnSpcReduction="20000"/>
          </a:bodyPr>
          <a:lstStyle/>
          <a:p>
            <a:pPr algn="l"/>
            <a:endParaRPr lang="en-GB" dirty="0" err="1"/>
          </a:p>
        </p:txBody>
      </p:sp>
      <p:sp>
        <p:nvSpPr>
          <p:cNvPr id="13" name="Content Placeholder 2">
            <a:extLst>
              <a:ext uri="{FF2B5EF4-FFF2-40B4-BE49-F238E27FC236}">
                <a16:creationId xmlns:a16="http://schemas.microsoft.com/office/drawing/2014/main" id="{934ECC90-1C3D-2847-AB42-DB3A740AB1DE}"/>
              </a:ext>
            </a:extLst>
          </p:cNvPr>
          <p:cNvSpPr txBox="1">
            <a:spLocks/>
          </p:cNvSpPr>
          <p:nvPr/>
        </p:nvSpPr>
        <p:spPr>
          <a:xfrm>
            <a:off x="3722087" y="5057086"/>
            <a:ext cx="4045907" cy="41053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lnSpc>
                <a:spcPct val="100000"/>
              </a:lnSpc>
              <a:buNone/>
            </a:pPr>
            <a:r>
              <a:rPr lang="en-GB" sz="1800" dirty="0">
                <a:hlinkClick r:id="rId4"/>
              </a:rPr>
              <a:t>http://sound-of-</a:t>
            </a:r>
            <a:r>
              <a:rPr lang="en-GB" sz="1800" dirty="0" err="1">
                <a:hlinkClick r:id="rId4"/>
              </a:rPr>
              <a:t>pixels.csail.mit.edu</a:t>
            </a:r>
            <a:endParaRPr lang="en-GB" sz="1800" dirty="0"/>
          </a:p>
          <a:p>
            <a:pPr marL="457200" lvl="1" indent="0" algn="just">
              <a:lnSpc>
                <a:spcPct val="100000"/>
              </a:lnSpc>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p:txBody>
      </p:sp>
      <p:sp>
        <p:nvSpPr>
          <p:cNvPr id="14" name="Content Placeholder 2">
            <a:extLst>
              <a:ext uri="{FF2B5EF4-FFF2-40B4-BE49-F238E27FC236}">
                <a16:creationId xmlns:a16="http://schemas.microsoft.com/office/drawing/2014/main" id="{D7824E82-5A6F-3C48-9F1F-2466F7B12B42}"/>
              </a:ext>
            </a:extLst>
          </p:cNvPr>
          <p:cNvSpPr txBox="1">
            <a:spLocks/>
          </p:cNvSpPr>
          <p:nvPr/>
        </p:nvSpPr>
        <p:spPr>
          <a:xfrm>
            <a:off x="455435" y="5675684"/>
            <a:ext cx="10167967" cy="9842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lgn="just">
              <a:lnSpc>
                <a:spcPct val="100000"/>
              </a:lnSpc>
              <a:buNone/>
            </a:pPr>
            <a:r>
              <a:rPr lang="en-US" sz="2000" dirty="0">
                <a:latin typeface="Helvetica" pitchFamily="2" charset="0"/>
              </a:rPr>
              <a:t>Auditory scene analysis is widely studied in the fields of environmental sound recognition and source separation. Training systems to recognize objects from vision or sound typically requires large amounts of supervision.</a:t>
            </a:r>
          </a:p>
          <a:p>
            <a:pPr marL="457200" lvl="1" indent="0" algn="just">
              <a:lnSpc>
                <a:spcPct val="100000"/>
              </a:lnSpc>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a:p>
            <a:pPr marL="457200" lvl="1" indent="0" algn="just">
              <a:buFont typeface="Arial" panose="020B0604020202020204" pitchFamily="34" charset="0"/>
              <a:buNone/>
            </a:pPr>
            <a:endParaRPr lang="en-US" sz="1800" dirty="0">
              <a:latin typeface="Helvetica" pitchFamily="2" charset="0"/>
            </a:endParaRPr>
          </a:p>
        </p:txBody>
      </p:sp>
    </p:spTree>
    <p:extLst>
      <p:ext uri="{BB962C8B-B14F-4D97-AF65-F5344CB8AC3E}">
        <p14:creationId xmlns:p14="http://schemas.microsoft.com/office/powerpoint/2010/main" val="339489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838200" y="27702"/>
            <a:ext cx="10515600" cy="1325563"/>
          </a:xfrm>
        </p:spPr>
        <p:txBody>
          <a:bodyPr>
            <a:noAutofit/>
          </a:bodyPr>
          <a:lstStyle/>
          <a:p>
            <a:r>
              <a:rPr lang="it-IT" sz="3600" dirty="0">
                <a:latin typeface="Helvetica" pitchFamily="2" charset="0"/>
              </a:rPr>
              <a:t>Contribution</a:t>
            </a:r>
          </a:p>
        </p:txBody>
      </p:sp>
      <p:sp>
        <p:nvSpPr>
          <p:cNvPr id="10" name="Content Placeholder 2">
            <a:extLst>
              <a:ext uri="{FF2B5EF4-FFF2-40B4-BE49-F238E27FC236}">
                <a16:creationId xmlns:a16="http://schemas.microsoft.com/office/drawing/2014/main" id="{CB595BE4-9C4A-490A-A13F-5F6F1E730789}"/>
              </a:ext>
            </a:extLst>
          </p:cNvPr>
          <p:cNvSpPr>
            <a:spLocks noGrp="1"/>
          </p:cNvSpPr>
          <p:nvPr>
            <p:ph idx="1"/>
          </p:nvPr>
        </p:nvSpPr>
        <p:spPr>
          <a:xfrm>
            <a:off x="838200" y="1185349"/>
            <a:ext cx="10055624" cy="488061"/>
          </a:xfrm>
        </p:spPr>
        <p:txBody>
          <a:bodyPr>
            <a:normAutofit/>
          </a:bodyPr>
          <a:lstStyle/>
          <a:p>
            <a:pPr marL="0" indent="0" algn="just">
              <a:lnSpc>
                <a:spcPct val="100000"/>
              </a:lnSpc>
              <a:buNone/>
            </a:pPr>
            <a:r>
              <a:rPr lang="en-US" sz="1800" dirty="0">
                <a:latin typeface="Helvetica" pitchFamily="2" charset="0"/>
              </a:rPr>
              <a:t>Th</a:t>
            </a:r>
            <a:r>
              <a:rPr lang="en-US" sz="2000" dirty="0">
                <a:latin typeface="Helvetica" pitchFamily="2" charset="0"/>
              </a:rPr>
              <a:t>e paper fundamentally solves two problems:</a:t>
            </a:r>
          </a:p>
        </p:txBody>
      </p:sp>
      <p:pic>
        <p:nvPicPr>
          <p:cNvPr id="4" name="Immagine 3" descr="Immagine che contiene testo, diverso, vario, colorato&#10;&#10;Descrizione generata automaticamente">
            <a:extLst>
              <a:ext uri="{FF2B5EF4-FFF2-40B4-BE49-F238E27FC236}">
                <a16:creationId xmlns:a16="http://schemas.microsoft.com/office/drawing/2014/main" id="{B0DF8B36-A3DC-7C4A-81E9-BD64111317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8188" y="3042360"/>
            <a:ext cx="10055624" cy="2630291"/>
          </a:xfrm>
          <a:prstGeom prst="rect">
            <a:avLst/>
          </a:prstGeom>
        </p:spPr>
      </p:pic>
      <p:sp>
        <p:nvSpPr>
          <p:cNvPr id="6" name="Content Placeholder 2">
            <a:extLst>
              <a:ext uri="{FF2B5EF4-FFF2-40B4-BE49-F238E27FC236}">
                <a16:creationId xmlns:a16="http://schemas.microsoft.com/office/drawing/2014/main" id="{198C5A2E-79D8-B64F-9237-E66E94EB48BA}"/>
              </a:ext>
            </a:extLst>
          </p:cNvPr>
          <p:cNvSpPr txBox="1">
            <a:spLocks/>
          </p:cNvSpPr>
          <p:nvPr/>
        </p:nvSpPr>
        <p:spPr>
          <a:xfrm>
            <a:off x="2826457" y="2266881"/>
            <a:ext cx="6539085" cy="48806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Font typeface="Arial" panose="020B0604020202020204" pitchFamily="34" charset="0"/>
              <a:buNone/>
            </a:pPr>
            <a:r>
              <a:rPr lang="en-US" sz="2000" dirty="0">
                <a:latin typeface="Helvetica" pitchFamily="2" charset="0"/>
              </a:rPr>
              <a:t> </a:t>
            </a:r>
            <a:r>
              <a:rPr lang="en-US" sz="2000" b="1" dirty="0">
                <a:latin typeface="Helvetica" pitchFamily="2" charset="0"/>
              </a:rPr>
              <a:t>Sound localization</a:t>
            </a:r>
            <a:r>
              <a:rPr lang="en-US" sz="2000" dirty="0">
                <a:latin typeface="Helvetica" pitchFamily="2" charset="0"/>
              </a:rPr>
              <a:t>: “which pixels are making sounds?”</a:t>
            </a:r>
          </a:p>
        </p:txBody>
      </p:sp>
      <p:sp>
        <p:nvSpPr>
          <p:cNvPr id="5" name="CasellaDiTesto 4">
            <a:extLst>
              <a:ext uri="{FF2B5EF4-FFF2-40B4-BE49-F238E27FC236}">
                <a16:creationId xmlns:a16="http://schemas.microsoft.com/office/drawing/2014/main" id="{18C96F51-4506-1146-AA48-76E7F7A6DAC0}"/>
              </a:ext>
            </a:extLst>
          </p:cNvPr>
          <p:cNvSpPr txBox="1"/>
          <p:nvPr/>
        </p:nvSpPr>
        <p:spPr>
          <a:xfrm>
            <a:off x="3031299" y="5260932"/>
            <a:ext cx="0" cy="0"/>
          </a:xfrm>
          <a:prstGeom prst="rect">
            <a:avLst/>
          </a:prstGeom>
        </p:spPr>
        <p:txBody>
          <a:bodyPr vert="horz" wrap="none" lIns="91440" tIns="45720" rIns="91440" bIns="45720" rtlCol="0">
            <a:normAutofit fontScale="25000" lnSpcReduction="20000"/>
          </a:bodyPr>
          <a:lstStyle/>
          <a:p>
            <a:pPr algn="l"/>
            <a:endParaRPr lang="en-GB" dirty="0" err="1"/>
          </a:p>
        </p:txBody>
      </p:sp>
    </p:spTree>
    <p:extLst>
      <p:ext uri="{BB962C8B-B14F-4D97-AF65-F5344CB8AC3E}">
        <p14:creationId xmlns:p14="http://schemas.microsoft.com/office/powerpoint/2010/main" val="1570358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838200" y="196495"/>
            <a:ext cx="10515600" cy="1325563"/>
          </a:xfrm>
        </p:spPr>
        <p:txBody>
          <a:bodyPr>
            <a:noAutofit/>
          </a:bodyPr>
          <a:lstStyle/>
          <a:p>
            <a:r>
              <a:rPr lang="it-IT" sz="3600" dirty="0">
                <a:latin typeface="Helvetica" pitchFamily="2" charset="0"/>
              </a:rPr>
              <a:t>Contribution</a:t>
            </a:r>
          </a:p>
        </p:txBody>
      </p:sp>
      <p:sp>
        <p:nvSpPr>
          <p:cNvPr id="6" name="Content Placeholder 2">
            <a:extLst>
              <a:ext uri="{FF2B5EF4-FFF2-40B4-BE49-F238E27FC236}">
                <a16:creationId xmlns:a16="http://schemas.microsoft.com/office/drawing/2014/main" id="{198C5A2E-79D8-B64F-9237-E66E94EB48BA}"/>
              </a:ext>
            </a:extLst>
          </p:cNvPr>
          <p:cNvSpPr txBox="1">
            <a:spLocks/>
          </p:cNvSpPr>
          <p:nvPr/>
        </p:nvSpPr>
        <p:spPr>
          <a:xfrm>
            <a:off x="2677808" y="1774797"/>
            <a:ext cx="6836381" cy="48806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Font typeface="Arial" panose="020B0604020202020204" pitchFamily="34" charset="0"/>
              <a:buNone/>
            </a:pPr>
            <a:r>
              <a:rPr lang="en-US" sz="2000" b="1" dirty="0">
                <a:latin typeface="Helvetica" pitchFamily="2" charset="0"/>
              </a:rPr>
              <a:t>Clustering of sounds</a:t>
            </a:r>
            <a:r>
              <a:rPr lang="en-US" sz="2000" dirty="0">
                <a:latin typeface="Helvetica" pitchFamily="2" charset="0"/>
              </a:rPr>
              <a:t>: “what sounds do this pixels make?”</a:t>
            </a:r>
          </a:p>
        </p:txBody>
      </p:sp>
      <p:sp>
        <p:nvSpPr>
          <p:cNvPr id="5" name="CasellaDiTesto 4">
            <a:extLst>
              <a:ext uri="{FF2B5EF4-FFF2-40B4-BE49-F238E27FC236}">
                <a16:creationId xmlns:a16="http://schemas.microsoft.com/office/drawing/2014/main" id="{18C96F51-4506-1146-AA48-76E7F7A6DAC0}"/>
              </a:ext>
            </a:extLst>
          </p:cNvPr>
          <p:cNvSpPr txBox="1"/>
          <p:nvPr/>
        </p:nvSpPr>
        <p:spPr>
          <a:xfrm>
            <a:off x="3031299" y="5260932"/>
            <a:ext cx="0" cy="0"/>
          </a:xfrm>
          <a:prstGeom prst="rect">
            <a:avLst/>
          </a:prstGeom>
        </p:spPr>
        <p:txBody>
          <a:bodyPr vert="horz" wrap="none" lIns="91440" tIns="45720" rIns="91440" bIns="45720" rtlCol="0">
            <a:normAutofit fontScale="25000" lnSpcReduction="20000"/>
          </a:bodyPr>
          <a:lstStyle/>
          <a:p>
            <a:pPr algn="l"/>
            <a:endParaRPr lang="en-GB" dirty="0" err="1"/>
          </a:p>
        </p:txBody>
      </p:sp>
      <p:pic>
        <p:nvPicPr>
          <p:cNvPr id="9" name="Immagine 8" descr="Immagine che contiene testo, diverso, vario, mucchio&#10;&#10;Descrizione generata automaticamente">
            <a:extLst>
              <a:ext uri="{FF2B5EF4-FFF2-40B4-BE49-F238E27FC236}">
                <a16:creationId xmlns:a16="http://schemas.microsoft.com/office/drawing/2014/main" id="{0343AE0C-BD5E-C74B-ACF8-F1AED337B3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82873" y="2479995"/>
            <a:ext cx="9626253" cy="2509702"/>
          </a:xfrm>
          <a:prstGeom prst="rect">
            <a:avLst/>
          </a:prstGeom>
        </p:spPr>
      </p:pic>
      <p:sp>
        <p:nvSpPr>
          <p:cNvPr id="11" name="Content Placeholder 2">
            <a:extLst>
              <a:ext uri="{FF2B5EF4-FFF2-40B4-BE49-F238E27FC236}">
                <a16:creationId xmlns:a16="http://schemas.microsoft.com/office/drawing/2014/main" id="{63AC007D-FC92-D24D-A647-A56548491C03}"/>
              </a:ext>
            </a:extLst>
          </p:cNvPr>
          <p:cNvSpPr txBox="1">
            <a:spLocks/>
          </p:cNvSpPr>
          <p:nvPr/>
        </p:nvSpPr>
        <p:spPr>
          <a:xfrm>
            <a:off x="1282873" y="5423970"/>
            <a:ext cx="9626253" cy="8289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buFont typeface="Arial" panose="020B0604020202020204" pitchFamily="34" charset="0"/>
              <a:buNone/>
            </a:pPr>
            <a:r>
              <a:rPr lang="en-US" sz="2000" dirty="0">
                <a:latin typeface="Helvetica" pitchFamily="2" charset="0"/>
              </a:rPr>
              <a:t>For each pixel they took the vectorized log spectrogram magnitudes and projected them onto 3D RGB space using PCA for visualization purposes.</a:t>
            </a:r>
          </a:p>
        </p:txBody>
      </p:sp>
    </p:spTree>
    <p:extLst>
      <p:ext uri="{BB962C8B-B14F-4D97-AF65-F5344CB8AC3E}">
        <p14:creationId xmlns:p14="http://schemas.microsoft.com/office/powerpoint/2010/main" val="14227076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838200" y="202286"/>
            <a:ext cx="10515600" cy="1325563"/>
          </a:xfrm>
        </p:spPr>
        <p:txBody>
          <a:bodyPr>
            <a:noAutofit/>
          </a:bodyPr>
          <a:lstStyle/>
          <a:p>
            <a:r>
              <a:rPr lang="it-IT" sz="3600" dirty="0">
                <a:latin typeface="Helvetica" pitchFamily="2" charset="0"/>
              </a:rPr>
              <a:t>State of the art</a:t>
            </a:r>
          </a:p>
        </p:txBody>
      </p:sp>
      <p:sp>
        <p:nvSpPr>
          <p:cNvPr id="10" name="Content Placeholder 2">
            <a:extLst>
              <a:ext uri="{FF2B5EF4-FFF2-40B4-BE49-F238E27FC236}">
                <a16:creationId xmlns:a16="http://schemas.microsoft.com/office/drawing/2014/main" id="{CB595BE4-9C4A-490A-A13F-5F6F1E730789}"/>
              </a:ext>
            </a:extLst>
          </p:cNvPr>
          <p:cNvSpPr>
            <a:spLocks noGrp="1"/>
          </p:cNvSpPr>
          <p:nvPr>
            <p:ph idx="1"/>
          </p:nvPr>
        </p:nvSpPr>
        <p:spPr>
          <a:xfrm>
            <a:off x="838201" y="1270438"/>
            <a:ext cx="10233074" cy="2480480"/>
          </a:xfrm>
        </p:spPr>
        <p:txBody>
          <a:bodyPr>
            <a:normAutofit/>
          </a:bodyPr>
          <a:lstStyle/>
          <a:p>
            <a:pPr algn="just">
              <a:lnSpc>
                <a:spcPct val="100000"/>
              </a:lnSpc>
            </a:pPr>
            <a:r>
              <a:rPr lang="en-US" sz="2000" b="1" dirty="0">
                <a:latin typeface="Helvetica" pitchFamily="2" charset="0"/>
              </a:rPr>
              <a:t>Sound source separation</a:t>
            </a:r>
            <a:r>
              <a:rPr lang="en-US" sz="2000" dirty="0">
                <a:latin typeface="Helvetica" pitchFamily="2" charset="0"/>
              </a:rPr>
              <a:t>: “</a:t>
            </a:r>
            <a:r>
              <a:rPr lang="en-US" sz="2000" i="1" dirty="0">
                <a:latin typeface="Helvetica" pitchFamily="2" charset="0"/>
              </a:rPr>
              <a:t>cocktail party problem</a:t>
            </a:r>
            <a:r>
              <a:rPr lang="en-US" sz="2000" dirty="0">
                <a:latin typeface="Helvetica" pitchFamily="2" charset="0"/>
              </a:rPr>
              <a:t>”, </a:t>
            </a:r>
            <a:r>
              <a:rPr lang="it-IT" sz="2000" dirty="0" err="1">
                <a:latin typeface="Helvetica" pitchFamily="2" charset="0"/>
              </a:rPr>
              <a:t>methods</a:t>
            </a:r>
            <a:r>
              <a:rPr lang="it-IT" sz="2000" dirty="0">
                <a:latin typeface="Helvetica" pitchFamily="2" charset="0"/>
              </a:rPr>
              <a:t> </a:t>
            </a:r>
            <a:r>
              <a:rPr lang="it-IT" sz="2000" dirty="0" err="1">
                <a:latin typeface="Helvetica" pitchFamily="2" charset="0"/>
              </a:rPr>
              <a:t>enable</a:t>
            </a:r>
            <a:r>
              <a:rPr lang="it-IT" sz="2000" dirty="0">
                <a:latin typeface="Helvetica" pitchFamily="2" charset="0"/>
              </a:rPr>
              <a:t> </a:t>
            </a:r>
            <a:r>
              <a:rPr lang="it-IT" sz="2000" dirty="0" err="1">
                <a:latin typeface="Helvetica" pitchFamily="2" charset="0"/>
              </a:rPr>
              <a:t>applications</a:t>
            </a:r>
            <a:r>
              <a:rPr lang="it-IT" sz="2000" dirty="0">
                <a:latin typeface="Helvetica" pitchFamily="2" charset="0"/>
              </a:rPr>
              <a:t> </a:t>
            </a:r>
            <a:r>
              <a:rPr lang="it-IT" sz="2000" dirty="0" err="1">
                <a:latin typeface="Helvetica" pitchFamily="2" charset="0"/>
              </a:rPr>
              <a:t>ranging</a:t>
            </a:r>
            <a:r>
              <a:rPr lang="it-IT" sz="2000" dirty="0">
                <a:latin typeface="Helvetica" pitchFamily="2" charset="0"/>
              </a:rPr>
              <a:t> from music/</a:t>
            </a:r>
            <a:r>
              <a:rPr lang="it-IT" sz="2000" dirty="0" err="1">
                <a:latin typeface="Helvetica" pitchFamily="2" charset="0"/>
              </a:rPr>
              <a:t>vocal</a:t>
            </a:r>
            <a:r>
              <a:rPr lang="it-IT" sz="2000" dirty="0">
                <a:latin typeface="Helvetica" pitchFamily="2" charset="0"/>
              </a:rPr>
              <a:t> </a:t>
            </a:r>
            <a:r>
              <a:rPr lang="it-IT" sz="2000" dirty="0" err="1">
                <a:latin typeface="Helvetica" pitchFamily="2" charset="0"/>
              </a:rPr>
              <a:t>separation</a:t>
            </a:r>
            <a:r>
              <a:rPr lang="it-IT" sz="2000" dirty="0">
                <a:latin typeface="Helvetica" pitchFamily="2" charset="0"/>
              </a:rPr>
              <a:t>, to </a:t>
            </a:r>
            <a:r>
              <a:rPr lang="it-IT" sz="2000" dirty="0" err="1">
                <a:latin typeface="Helvetica" pitchFamily="2" charset="0"/>
              </a:rPr>
              <a:t>speech</a:t>
            </a:r>
            <a:r>
              <a:rPr lang="it-IT" sz="2000" dirty="0">
                <a:latin typeface="Helvetica" pitchFamily="2" charset="0"/>
              </a:rPr>
              <a:t> </a:t>
            </a:r>
            <a:r>
              <a:rPr lang="it-IT" sz="2000" dirty="0" err="1">
                <a:latin typeface="Helvetica" pitchFamily="2" charset="0"/>
              </a:rPr>
              <a:t>separation</a:t>
            </a:r>
            <a:r>
              <a:rPr lang="it-IT" sz="2000" dirty="0">
                <a:latin typeface="Helvetica" pitchFamily="2" charset="0"/>
              </a:rPr>
              <a:t> and </a:t>
            </a:r>
            <a:r>
              <a:rPr lang="it-IT" sz="2000" dirty="0" err="1">
                <a:latin typeface="Helvetica" pitchFamily="2" charset="0"/>
              </a:rPr>
              <a:t>enhancement</a:t>
            </a:r>
            <a:r>
              <a:rPr lang="it-IT" sz="2000" dirty="0">
                <a:latin typeface="Helvetica" pitchFamily="2" charset="0"/>
              </a:rPr>
              <a:t>. </a:t>
            </a:r>
            <a:r>
              <a:rPr lang="en-US" sz="2000" dirty="0">
                <a:latin typeface="Helvetica" pitchFamily="2" charset="0"/>
              </a:rPr>
              <a:t>[1] [2] [3]</a:t>
            </a:r>
          </a:p>
          <a:p>
            <a:pPr algn="just">
              <a:lnSpc>
                <a:spcPct val="100000"/>
              </a:lnSpc>
            </a:pPr>
            <a:r>
              <a:rPr lang="en-US" sz="2000" b="1" dirty="0">
                <a:latin typeface="Helvetica" pitchFamily="2" charset="0"/>
              </a:rPr>
              <a:t>Learning visual-audio correspondence</a:t>
            </a:r>
            <a:r>
              <a:rPr lang="en-US" sz="2000" dirty="0">
                <a:latin typeface="Helvetica" pitchFamily="2" charset="0"/>
              </a:rPr>
              <a:t>: people studied how to localize sounds in vision according to motion [4] or semantic cues. [5] [6]</a:t>
            </a:r>
          </a:p>
          <a:p>
            <a:pPr algn="just">
              <a:lnSpc>
                <a:spcPct val="100000"/>
              </a:lnSpc>
            </a:pPr>
            <a:r>
              <a:rPr lang="en-US" sz="2000" b="1" dirty="0">
                <a:latin typeface="Helvetica" pitchFamily="2" charset="0"/>
              </a:rPr>
              <a:t>Self-supervised learning</a:t>
            </a:r>
            <a:r>
              <a:rPr lang="en-US" sz="2000" dirty="0">
                <a:latin typeface="Helvetica" pitchFamily="2" charset="0"/>
              </a:rPr>
              <a:t>: The work builds off efforts to learn perceptual models that are “self-supervised” by leveraging natural contextual signals in images [7] [8], videos [9] [10] and even radio signals [11]</a:t>
            </a:r>
          </a:p>
          <a:p>
            <a:pPr lvl="1"/>
            <a:endParaRPr lang="en-US" sz="2000" dirty="0"/>
          </a:p>
          <a:p>
            <a:pPr lvl="1"/>
            <a:endParaRPr lang="en-US" sz="2000" dirty="0"/>
          </a:p>
          <a:p>
            <a:pPr lvl="1"/>
            <a:endParaRPr lang="en-US" sz="2000" dirty="0"/>
          </a:p>
          <a:p>
            <a:pPr lvl="1"/>
            <a:endParaRPr lang="en-US" sz="2000" dirty="0"/>
          </a:p>
        </p:txBody>
      </p:sp>
      <p:sp>
        <p:nvSpPr>
          <p:cNvPr id="3" name="TextBox 2">
            <a:extLst>
              <a:ext uri="{FF2B5EF4-FFF2-40B4-BE49-F238E27FC236}">
                <a16:creationId xmlns:a16="http://schemas.microsoft.com/office/drawing/2014/main" id="{20B3953E-8E28-4DA9-B058-260E91E19181}"/>
              </a:ext>
            </a:extLst>
          </p:cNvPr>
          <p:cNvSpPr txBox="1"/>
          <p:nvPr/>
        </p:nvSpPr>
        <p:spPr>
          <a:xfrm>
            <a:off x="838200" y="3923412"/>
            <a:ext cx="10515600" cy="2934588"/>
          </a:xfrm>
          <a:prstGeom prst="rect">
            <a:avLst/>
          </a:prstGeom>
        </p:spPr>
        <p:txBody>
          <a:bodyPr vert="horz" wrap="square" lIns="91440" tIns="45720" rIns="91440" bIns="45720" rtlCol="0">
            <a:normAutofit lnSpcReduction="10000"/>
          </a:bodyPr>
          <a:lstStyle/>
          <a:p>
            <a:pPr algn="just"/>
            <a:r>
              <a:rPr lang="it-IT" sz="1200" dirty="0">
                <a:latin typeface="Helvetica" pitchFamily="2" charset="0"/>
              </a:rPr>
              <a:t>[</a:t>
            </a:r>
            <a:r>
              <a:rPr lang="it-IT" sz="1200" dirty="0">
                <a:solidFill>
                  <a:schemeClr val="bg2">
                    <a:lumMod val="25000"/>
                  </a:schemeClr>
                </a:solidFill>
                <a:latin typeface="Helvetica" pitchFamily="2" charset="0"/>
              </a:rPr>
              <a:t>1]. </a:t>
            </a:r>
            <a:r>
              <a:rPr lang="it-IT" sz="1200" dirty="0" err="1">
                <a:solidFill>
                  <a:schemeClr val="bg2">
                    <a:lumMod val="25000"/>
                  </a:schemeClr>
                </a:solidFill>
                <a:latin typeface="Helvetica" pitchFamily="2" charset="0"/>
              </a:rPr>
              <a:t>Gabbay</a:t>
            </a:r>
            <a:r>
              <a:rPr lang="it-IT" sz="1200" dirty="0">
                <a:solidFill>
                  <a:schemeClr val="bg2">
                    <a:lumMod val="25000"/>
                  </a:schemeClr>
                </a:solidFill>
                <a:latin typeface="Helvetica" pitchFamily="2" charset="0"/>
              </a:rPr>
              <a:t>, A., </a:t>
            </a:r>
            <a:r>
              <a:rPr lang="it-IT" sz="1200" dirty="0" err="1">
                <a:solidFill>
                  <a:schemeClr val="bg2">
                    <a:lumMod val="25000"/>
                  </a:schemeClr>
                </a:solidFill>
                <a:latin typeface="Helvetica" pitchFamily="2" charset="0"/>
              </a:rPr>
              <a:t>Ephrat</a:t>
            </a:r>
            <a:r>
              <a:rPr lang="it-IT" sz="1200" dirty="0">
                <a:solidFill>
                  <a:schemeClr val="bg2">
                    <a:lumMod val="25000"/>
                  </a:schemeClr>
                </a:solidFill>
                <a:latin typeface="Helvetica" pitchFamily="2" charset="0"/>
              </a:rPr>
              <a:t>, A., </a:t>
            </a:r>
            <a:r>
              <a:rPr lang="it-IT" sz="1200" dirty="0" err="1">
                <a:solidFill>
                  <a:schemeClr val="bg2">
                    <a:lumMod val="25000"/>
                  </a:schemeClr>
                </a:solidFill>
                <a:latin typeface="Helvetica" pitchFamily="2" charset="0"/>
              </a:rPr>
              <a:t>Halperin</a:t>
            </a:r>
            <a:r>
              <a:rPr lang="it-IT" sz="1200" dirty="0">
                <a:solidFill>
                  <a:schemeClr val="bg2">
                    <a:lumMod val="25000"/>
                  </a:schemeClr>
                </a:solidFill>
                <a:latin typeface="Helvetica" pitchFamily="2" charset="0"/>
              </a:rPr>
              <a:t>, T., </a:t>
            </a:r>
            <a:r>
              <a:rPr lang="it-IT" sz="1200" dirty="0" err="1">
                <a:solidFill>
                  <a:schemeClr val="bg2">
                    <a:lumMod val="25000"/>
                  </a:schemeClr>
                </a:solidFill>
                <a:latin typeface="Helvetica" pitchFamily="2" charset="0"/>
              </a:rPr>
              <a:t>Peleg</a:t>
            </a:r>
            <a:r>
              <a:rPr lang="it-IT" sz="1200" dirty="0">
                <a:solidFill>
                  <a:schemeClr val="bg2">
                    <a:lumMod val="25000"/>
                  </a:schemeClr>
                </a:solidFill>
                <a:latin typeface="Helvetica" pitchFamily="2" charset="0"/>
              </a:rPr>
              <a:t>, S.: </a:t>
            </a:r>
            <a:r>
              <a:rPr lang="it-IT" sz="1200" dirty="0" err="1">
                <a:solidFill>
                  <a:schemeClr val="bg2">
                    <a:lumMod val="25000"/>
                  </a:schemeClr>
                </a:solidFill>
                <a:latin typeface="Helvetica" pitchFamily="2" charset="0"/>
              </a:rPr>
              <a:t>Seeing</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through</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noise</a:t>
            </a:r>
            <a:r>
              <a:rPr lang="it-IT" sz="1200" dirty="0">
                <a:solidFill>
                  <a:schemeClr val="bg2">
                    <a:lumMod val="25000"/>
                  </a:schemeClr>
                </a:solidFill>
                <a:latin typeface="Helvetica" pitchFamily="2" charset="0"/>
              </a:rPr>
              <a:t>: Speaker </a:t>
            </a:r>
            <a:r>
              <a:rPr lang="it-IT" sz="1200" dirty="0" err="1">
                <a:solidFill>
                  <a:schemeClr val="bg2">
                    <a:lumMod val="25000"/>
                  </a:schemeClr>
                </a:solidFill>
                <a:latin typeface="Helvetica" pitchFamily="2" charset="0"/>
              </a:rPr>
              <a:t>separation</a:t>
            </a:r>
            <a:r>
              <a:rPr lang="it-IT" sz="1200" dirty="0">
                <a:solidFill>
                  <a:schemeClr val="bg2">
                    <a:lumMod val="25000"/>
                  </a:schemeClr>
                </a:solidFill>
                <a:latin typeface="Helvetica" pitchFamily="2" charset="0"/>
              </a:rPr>
              <a:t> and </a:t>
            </a:r>
            <a:r>
              <a:rPr lang="it-IT" sz="1200" dirty="0" err="1">
                <a:solidFill>
                  <a:schemeClr val="bg2">
                    <a:lumMod val="25000"/>
                  </a:schemeClr>
                </a:solidFill>
                <a:latin typeface="Helvetica" pitchFamily="2" charset="0"/>
              </a:rPr>
              <a:t>enhancement</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using</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visually-derived</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speech</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arXiv</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preprint</a:t>
            </a:r>
            <a:r>
              <a:rPr lang="it-IT" sz="1200" dirty="0">
                <a:solidFill>
                  <a:schemeClr val="bg2">
                    <a:lumMod val="25000"/>
                  </a:schemeClr>
                </a:solidFill>
                <a:latin typeface="Helvetica" pitchFamily="2" charset="0"/>
              </a:rPr>
              <a:t> arXiv:1708.06767 (2017) </a:t>
            </a:r>
          </a:p>
          <a:p>
            <a:pPr algn="just"/>
            <a:r>
              <a:rPr lang="it-IT" sz="1200" dirty="0">
                <a:solidFill>
                  <a:schemeClr val="bg2">
                    <a:lumMod val="25000"/>
                  </a:schemeClr>
                </a:solidFill>
                <a:latin typeface="Helvetica" pitchFamily="2" charset="0"/>
              </a:rPr>
              <a:t>[2]. Hershey,J.R.,Chen,Z.,LeRoux,J.,Watanabe,S.:Deepclustering:Discriminative </a:t>
            </a:r>
            <a:r>
              <a:rPr lang="it-IT" sz="1200" dirty="0" err="1">
                <a:solidFill>
                  <a:schemeClr val="bg2">
                    <a:lumMod val="25000"/>
                  </a:schemeClr>
                </a:solidFill>
                <a:latin typeface="Helvetica" pitchFamily="2" charset="0"/>
              </a:rPr>
              <a:t>embeddings</a:t>
            </a:r>
            <a:r>
              <a:rPr lang="it-IT" sz="1200" dirty="0">
                <a:solidFill>
                  <a:schemeClr val="bg2">
                    <a:lumMod val="25000"/>
                  </a:schemeClr>
                </a:solidFill>
                <a:latin typeface="Helvetica" pitchFamily="2" charset="0"/>
              </a:rPr>
              <a:t> for </a:t>
            </a:r>
            <a:r>
              <a:rPr lang="it-IT" sz="1200" dirty="0" err="1">
                <a:solidFill>
                  <a:schemeClr val="bg2">
                    <a:lumMod val="25000"/>
                  </a:schemeClr>
                </a:solidFill>
                <a:latin typeface="Helvetica" pitchFamily="2" charset="0"/>
              </a:rPr>
              <a:t>segmentation</a:t>
            </a:r>
            <a:r>
              <a:rPr lang="it-IT" sz="1200" dirty="0">
                <a:solidFill>
                  <a:schemeClr val="bg2">
                    <a:lumMod val="25000"/>
                  </a:schemeClr>
                </a:solidFill>
                <a:latin typeface="Helvetica" pitchFamily="2" charset="0"/>
              </a:rPr>
              <a:t> and </a:t>
            </a:r>
            <a:r>
              <a:rPr lang="it-IT" sz="1200" dirty="0" err="1">
                <a:solidFill>
                  <a:schemeClr val="bg2">
                    <a:lumMod val="25000"/>
                  </a:schemeClr>
                </a:solidFill>
                <a:latin typeface="Helvetica" pitchFamily="2" charset="0"/>
              </a:rPr>
              <a:t>separation</a:t>
            </a:r>
            <a:r>
              <a:rPr lang="it-IT" sz="1200" dirty="0">
                <a:solidFill>
                  <a:schemeClr val="bg2">
                    <a:lumMod val="25000"/>
                  </a:schemeClr>
                </a:solidFill>
                <a:latin typeface="Helvetica" pitchFamily="2" charset="0"/>
              </a:rPr>
              <a:t>. In: </a:t>
            </a:r>
            <a:r>
              <a:rPr lang="it-IT" sz="1200" dirty="0" err="1">
                <a:solidFill>
                  <a:schemeClr val="bg2">
                    <a:lumMod val="25000"/>
                  </a:schemeClr>
                </a:solidFill>
                <a:latin typeface="Helvetica" pitchFamily="2" charset="0"/>
              </a:rPr>
              <a:t>Acoustics</a:t>
            </a:r>
            <a:r>
              <a:rPr lang="it-IT" sz="1200" dirty="0">
                <a:solidFill>
                  <a:schemeClr val="bg2">
                    <a:lumMod val="25000"/>
                  </a:schemeClr>
                </a:solidFill>
                <a:latin typeface="Helvetica" pitchFamily="2" charset="0"/>
              </a:rPr>
              <a:t>, Speech and </a:t>
            </a:r>
            <a:r>
              <a:rPr lang="it-IT" sz="1200" dirty="0" err="1">
                <a:solidFill>
                  <a:schemeClr val="bg2">
                    <a:lumMod val="25000"/>
                  </a:schemeClr>
                </a:solidFill>
                <a:latin typeface="Helvetica" pitchFamily="2" charset="0"/>
              </a:rPr>
              <a:t>Signal</a:t>
            </a:r>
            <a:r>
              <a:rPr lang="it-IT" sz="1200" dirty="0">
                <a:solidFill>
                  <a:schemeClr val="bg2">
                    <a:lumMod val="25000"/>
                  </a:schemeClr>
                </a:solidFill>
                <a:latin typeface="Helvetica" pitchFamily="2" charset="0"/>
              </a:rPr>
              <a:t> Processing (ICASSP), 2016 IEEE International Conference on. pp. 31–35. IEEE (2016) </a:t>
            </a:r>
          </a:p>
          <a:p>
            <a:pPr algn="just"/>
            <a:r>
              <a:rPr lang="it-IT" sz="1200" dirty="0">
                <a:solidFill>
                  <a:schemeClr val="bg2">
                    <a:lumMod val="25000"/>
                  </a:schemeClr>
                </a:solidFill>
                <a:latin typeface="Helvetica" pitchFamily="2" charset="0"/>
              </a:rPr>
              <a:t>[3]. </a:t>
            </a:r>
            <a:r>
              <a:rPr lang="it-IT" sz="1200" dirty="0" err="1">
                <a:solidFill>
                  <a:schemeClr val="bg2">
                    <a:lumMod val="25000"/>
                  </a:schemeClr>
                </a:solidFill>
                <a:latin typeface="Helvetica" pitchFamily="2" charset="0"/>
              </a:rPr>
              <a:t>Nagrani</a:t>
            </a:r>
            <a:r>
              <a:rPr lang="it-IT" sz="1200" dirty="0">
                <a:solidFill>
                  <a:schemeClr val="bg2">
                    <a:lumMod val="25000"/>
                  </a:schemeClr>
                </a:solidFill>
                <a:latin typeface="Helvetica" pitchFamily="2" charset="0"/>
              </a:rPr>
              <a:t>, A., </a:t>
            </a:r>
            <a:r>
              <a:rPr lang="it-IT" sz="1200" dirty="0" err="1">
                <a:solidFill>
                  <a:schemeClr val="bg2">
                    <a:lumMod val="25000"/>
                  </a:schemeClr>
                </a:solidFill>
                <a:latin typeface="Helvetica" pitchFamily="2" charset="0"/>
              </a:rPr>
              <a:t>Albanie</a:t>
            </a:r>
            <a:r>
              <a:rPr lang="it-IT" sz="1200" dirty="0">
                <a:solidFill>
                  <a:schemeClr val="bg2">
                    <a:lumMod val="25000"/>
                  </a:schemeClr>
                </a:solidFill>
                <a:latin typeface="Helvetica" pitchFamily="2" charset="0"/>
              </a:rPr>
              <a:t>, S., </a:t>
            </a:r>
            <a:r>
              <a:rPr lang="it-IT" sz="1200" dirty="0" err="1">
                <a:solidFill>
                  <a:schemeClr val="bg2">
                    <a:lumMod val="25000"/>
                  </a:schemeClr>
                </a:solidFill>
                <a:latin typeface="Helvetica" pitchFamily="2" charset="0"/>
              </a:rPr>
              <a:t>Zisserman</a:t>
            </a:r>
            <a:r>
              <a:rPr lang="it-IT" sz="1200" dirty="0">
                <a:solidFill>
                  <a:schemeClr val="bg2">
                    <a:lumMod val="25000"/>
                  </a:schemeClr>
                </a:solidFill>
                <a:latin typeface="Helvetica" pitchFamily="2" charset="0"/>
              </a:rPr>
              <a:t>, A.: </a:t>
            </a:r>
            <a:r>
              <a:rPr lang="it-IT" sz="1200" dirty="0" err="1">
                <a:solidFill>
                  <a:schemeClr val="bg2">
                    <a:lumMod val="25000"/>
                  </a:schemeClr>
                </a:solidFill>
                <a:latin typeface="Helvetica" pitchFamily="2" charset="0"/>
              </a:rPr>
              <a:t>Seeing</a:t>
            </a:r>
            <a:r>
              <a:rPr lang="it-IT" sz="1200" dirty="0">
                <a:solidFill>
                  <a:schemeClr val="bg2">
                    <a:lumMod val="25000"/>
                  </a:schemeClr>
                </a:solidFill>
                <a:latin typeface="Helvetica" pitchFamily="2" charset="0"/>
              </a:rPr>
              <a:t> voices and </a:t>
            </a:r>
            <a:r>
              <a:rPr lang="it-IT" sz="1200" dirty="0" err="1">
                <a:solidFill>
                  <a:schemeClr val="bg2">
                    <a:lumMod val="25000"/>
                  </a:schemeClr>
                </a:solidFill>
                <a:latin typeface="Helvetica" pitchFamily="2" charset="0"/>
              </a:rPr>
              <a:t>hearing</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faces</a:t>
            </a:r>
            <a:r>
              <a:rPr lang="it-IT" sz="1200" dirty="0">
                <a:solidFill>
                  <a:schemeClr val="bg2">
                    <a:lumMod val="25000"/>
                  </a:schemeClr>
                </a:solidFill>
                <a:latin typeface="Helvetica" pitchFamily="2" charset="0"/>
              </a:rPr>
              <a:t>: Cross- </a:t>
            </a:r>
            <a:r>
              <a:rPr lang="it-IT" sz="1200" dirty="0" err="1">
                <a:solidFill>
                  <a:schemeClr val="bg2">
                    <a:lumMod val="25000"/>
                  </a:schemeClr>
                </a:solidFill>
                <a:latin typeface="Helvetica" pitchFamily="2" charset="0"/>
              </a:rPr>
              <a:t>modal</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biometric</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matching</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arXiv</a:t>
            </a:r>
            <a:r>
              <a:rPr lang="it-IT" sz="1200" dirty="0">
                <a:solidFill>
                  <a:schemeClr val="bg2">
                    <a:lumMod val="25000"/>
                  </a:schemeClr>
                </a:solidFill>
                <a:latin typeface="Helvetica" pitchFamily="2" charset="0"/>
              </a:rPr>
              <a:t> </a:t>
            </a:r>
            <a:r>
              <a:rPr lang="it-IT" sz="1200" dirty="0" err="1">
                <a:solidFill>
                  <a:schemeClr val="bg2">
                    <a:lumMod val="25000"/>
                  </a:schemeClr>
                </a:solidFill>
                <a:latin typeface="Helvetica" pitchFamily="2" charset="0"/>
              </a:rPr>
              <a:t>preprint</a:t>
            </a:r>
            <a:r>
              <a:rPr lang="it-IT" sz="1200" dirty="0">
                <a:solidFill>
                  <a:schemeClr val="bg2">
                    <a:lumMod val="25000"/>
                  </a:schemeClr>
                </a:solidFill>
                <a:latin typeface="Helvetica" pitchFamily="2" charset="0"/>
              </a:rPr>
              <a:t> arXiv:1804.00326 (2018) </a:t>
            </a:r>
          </a:p>
          <a:p>
            <a:pPr algn="just"/>
            <a:r>
              <a:rPr lang="it-IT" sz="1200" dirty="0">
                <a:solidFill>
                  <a:schemeClr val="bg2">
                    <a:lumMod val="25000"/>
                  </a:schemeClr>
                </a:solidFill>
                <a:latin typeface="Helvetica" pitchFamily="2" charset="0"/>
              </a:rPr>
              <a:t>[4]. </a:t>
            </a:r>
            <a:r>
              <a:rPr lang="it-IT" sz="1200" dirty="0" err="1">
                <a:solidFill>
                  <a:schemeClr val="bg2">
                    <a:lumMod val="25000"/>
                  </a:schemeClr>
                </a:solidFill>
                <a:latin typeface="CMR9"/>
              </a:rPr>
              <a:t>Belouchrani</a:t>
            </a:r>
            <a:r>
              <a:rPr lang="it-IT" sz="1200" dirty="0">
                <a:solidFill>
                  <a:schemeClr val="bg2">
                    <a:lumMod val="25000"/>
                  </a:schemeClr>
                </a:solidFill>
                <a:latin typeface="CMR9"/>
              </a:rPr>
              <a:t>, A., Abed-</a:t>
            </a:r>
            <a:r>
              <a:rPr lang="it-IT" sz="1200" dirty="0" err="1">
                <a:solidFill>
                  <a:schemeClr val="bg2">
                    <a:lumMod val="25000"/>
                  </a:schemeClr>
                </a:solidFill>
                <a:latin typeface="CMR9"/>
              </a:rPr>
              <a:t>Meraim</a:t>
            </a:r>
            <a:r>
              <a:rPr lang="it-IT" sz="1200" dirty="0">
                <a:solidFill>
                  <a:schemeClr val="bg2">
                    <a:lumMod val="25000"/>
                  </a:schemeClr>
                </a:solidFill>
                <a:latin typeface="CMR9"/>
              </a:rPr>
              <a:t>, K., Cardoso, J.F., </a:t>
            </a:r>
            <a:r>
              <a:rPr lang="it-IT" sz="1200" dirty="0" err="1">
                <a:solidFill>
                  <a:schemeClr val="bg2">
                    <a:lumMod val="25000"/>
                  </a:schemeClr>
                </a:solidFill>
                <a:latin typeface="CMR9"/>
              </a:rPr>
              <a:t>Moulines</a:t>
            </a:r>
            <a:r>
              <a:rPr lang="it-IT" sz="1200" dirty="0">
                <a:solidFill>
                  <a:schemeClr val="bg2">
                    <a:lumMod val="25000"/>
                  </a:schemeClr>
                </a:solidFill>
                <a:latin typeface="CMR9"/>
              </a:rPr>
              <a:t>, E.: A </a:t>
            </a:r>
            <a:r>
              <a:rPr lang="it-IT" sz="1200" dirty="0" err="1">
                <a:solidFill>
                  <a:schemeClr val="bg2">
                    <a:lumMod val="25000"/>
                  </a:schemeClr>
                </a:solidFill>
                <a:latin typeface="CMR9"/>
              </a:rPr>
              <a:t>blind</a:t>
            </a:r>
            <a:r>
              <a:rPr lang="it-IT" sz="1200" dirty="0">
                <a:solidFill>
                  <a:schemeClr val="bg2">
                    <a:lumMod val="25000"/>
                  </a:schemeClr>
                </a:solidFill>
                <a:latin typeface="CMR9"/>
              </a:rPr>
              <a:t> source </a:t>
            </a:r>
            <a:r>
              <a:rPr lang="it-IT" sz="1200" dirty="0" err="1">
                <a:solidFill>
                  <a:schemeClr val="bg2">
                    <a:lumMod val="25000"/>
                  </a:schemeClr>
                </a:solidFill>
                <a:latin typeface="CMR9"/>
              </a:rPr>
              <a:t>separation</a:t>
            </a:r>
            <a:r>
              <a:rPr lang="it-IT" sz="1200" dirty="0">
                <a:solidFill>
                  <a:schemeClr val="bg2">
                    <a:lumMod val="25000"/>
                  </a:schemeClr>
                </a:solidFill>
                <a:latin typeface="CMR9"/>
              </a:rPr>
              <a:t> </a:t>
            </a:r>
            <a:r>
              <a:rPr lang="it-IT" sz="1200" dirty="0" err="1">
                <a:solidFill>
                  <a:schemeClr val="bg2">
                    <a:lumMod val="25000"/>
                  </a:schemeClr>
                </a:solidFill>
                <a:latin typeface="CMR9"/>
              </a:rPr>
              <a:t>technique</a:t>
            </a:r>
            <a:r>
              <a:rPr lang="it-IT" sz="1200" dirty="0">
                <a:solidFill>
                  <a:schemeClr val="bg2">
                    <a:lumMod val="25000"/>
                  </a:schemeClr>
                </a:solidFill>
                <a:latin typeface="CMR9"/>
              </a:rPr>
              <a:t> </a:t>
            </a:r>
            <a:r>
              <a:rPr lang="it-IT" sz="1200" dirty="0" err="1">
                <a:solidFill>
                  <a:schemeClr val="bg2">
                    <a:lumMod val="25000"/>
                  </a:schemeClr>
                </a:solidFill>
                <a:latin typeface="CMR9"/>
              </a:rPr>
              <a:t>using</a:t>
            </a:r>
            <a:r>
              <a:rPr lang="it-IT" sz="1200" dirty="0">
                <a:solidFill>
                  <a:schemeClr val="bg2">
                    <a:lumMod val="25000"/>
                  </a:schemeClr>
                </a:solidFill>
                <a:latin typeface="CMR9"/>
              </a:rPr>
              <a:t> </a:t>
            </a:r>
            <a:r>
              <a:rPr lang="it-IT" sz="1200" dirty="0" err="1">
                <a:solidFill>
                  <a:schemeClr val="bg2">
                    <a:lumMod val="25000"/>
                  </a:schemeClr>
                </a:solidFill>
                <a:latin typeface="CMR9"/>
              </a:rPr>
              <a:t>second-order</a:t>
            </a:r>
            <a:r>
              <a:rPr lang="it-IT" sz="1200" dirty="0">
                <a:solidFill>
                  <a:schemeClr val="bg2">
                    <a:lumMod val="25000"/>
                  </a:schemeClr>
                </a:solidFill>
                <a:latin typeface="CMR9"/>
              </a:rPr>
              <a:t> </a:t>
            </a:r>
            <a:r>
              <a:rPr lang="it-IT" sz="1200" dirty="0" err="1">
                <a:solidFill>
                  <a:schemeClr val="bg2">
                    <a:lumMod val="25000"/>
                  </a:schemeClr>
                </a:solidFill>
                <a:latin typeface="CMR9"/>
              </a:rPr>
              <a:t>statistics</a:t>
            </a:r>
            <a:r>
              <a:rPr lang="it-IT" sz="1200" dirty="0">
                <a:solidFill>
                  <a:schemeClr val="bg2">
                    <a:lumMod val="25000"/>
                  </a:schemeClr>
                </a:solidFill>
                <a:latin typeface="CMR9"/>
              </a:rPr>
              <a:t>. IEEE </a:t>
            </a:r>
            <a:r>
              <a:rPr lang="it-IT" sz="1200" dirty="0" err="1">
                <a:solidFill>
                  <a:schemeClr val="bg2">
                    <a:lumMod val="25000"/>
                  </a:schemeClr>
                </a:solidFill>
                <a:latin typeface="CMR9"/>
              </a:rPr>
              <a:t>Transactions</a:t>
            </a:r>
            <a:r>
              <a:rPr lang="it-IT" sz="1200" dirty="0">
                <a:solidFill>
                  <a:schemeClr val="bg2">
                    <a:lumMod val="25000"/>
                  </a:schemeClr>
                </a:solidFill>
                <a:latin typeface="CMR9"/>
              </a:rPr>
              <a:t> on </a:t>
            </a:r>
            <a:r>
              <a:rPr lang="it-IT" sz="1200" dirty="0" err="1">
                <a:solidFill>
                  <a:schemeClr val="bg2">
                    <a:lumMod val="25000"/>
                  </a:schemeClr>
                </a:solidFill>
                <a:latin typeface="CMR9"/>
              </a:rPr>
              <a:t>signal</a:t>
            </a:r>
            <a:r>
              <a:rPr lang="it-IT" sz="1200" dirty="0">
                <a:solidFill>
                  <a:schemeClr val="bg2">
                    <a:lumMod val="25000"/>
                  </a:schemeClr>
                </a:solidFill>
                <a:latin typeface="CMR9"/>
              </a:rPr>
              <a:t> processing </a:t>
            </a:r>
            <a:r>
              <a:rPr lang="it-IT" sz="1200" dirty="0">
                <a:solidFill>
                  <a:schemeClr val="bg2">
                    <a:lumMod val="25000"/>
                  </a:schemeClr>
                </a:solidFill>
                <a:latin typeface="CMBX9"/>
              </a:rPr>
              <a:t>45</a:t>
            </a:r>
            <a:r>
              <a:rPr lang="it-IT" sz="1200" dirty="0">
                <a:solidFill>
                  <a:schemeClr val="bg2">
                    <a:lumMod val="25000"/>
                  </a:schemeClr>
                </a:solidFill>
                <a:latin typeface="CMR9"/>
              </a:rPr>
              <a:t>(2), 434–444 (1997) </a:t>
            </a:r>
          </a:p>
          <a:p>
            <a:pPr algn="just"/>
            <a:r>
              <a:rPr lang="it-IT" sz="1200" dirty="0">
                <a:solidFill>
                  <a:schemeClr val="bg2">
                    <a:lumMod val="25000"/>
                  </a:schemeClr>
                </a:solidFill>
                <a:latin typeface="CMR9"/>
              </a:rPr>
              <a:t>[5]. </a:t>
            </a:r>
            <a:r>
              <a:rPr lang="it-IT" sz="1200" dirty="0" err="1">
                <a:solidFill>
                  <a:schemeClr val="bg2">
                    <a:lumMod val="25000"/>
                  </a:schemeClr>
                </a:solidFill>
                <a:latin typeface="CMR9"/>
              </a:rPr>
              <a:t>Arandjelovi</a:t>
            </a:r>
            <a:r>
              <a:rPr lang="it-IT" sz="1200" dirty="0">
                <a:solidFill>
                  <a:schemeClr val="bg2">
                    <a:lumMod val="25000"/>
                  </a:schemeClr>
                </a:solidFill>
                <a:latin typeface="CMR9"/>
              </a:rPr>
              <a:t> ́c, </a:t>
            </a:r>
            <a:r>
              <a:rPr lang="it-IT" sz="1200" dirty="0" err="1">
                <a:solidFill>
                  <a:schemeClr val="bg2">
                    <a:lumMod val="25000"/>
                  </a:schemeClr>
                </a:solidFill>
                <a:latin typeface="CMR9"/>
              </a:rPr>
              <a:t>R</a:t>
            </a:r>
            <a:r>
              <a:rPr lang="it-IT" sz="1200" dirty="0">
                <a:solidFill>
                  <a:schemeClr val="bg2">
                    <a:lumMod val="25000"/>
                  </a:schemeClr>
                </a:solidFill>
                <a:latin typeface="CMR9"/>
              </a:rPr>
              <a:t>., </a:t>
            </a:r>
            <a:r>
              <a:rPr lang="it-IT" sz="1200" dirty="0" err="1">
                <a:solidFill>
                  <a:schemeClr val="bg2">
                    <a:lumMod val="25000"/>
                  </a:schemeClr>
                </a:solidFill>
                <a:latin typeface="CMR9"/>
              </a:rPr>
              <a:t>Zisserman</a:t>
            </a:r>
            <a:r>
              <a:rPr lang="it-IT" sz="1200" dirty="0">
                <a:solidFill>
                  <a:schemeClr val="bg2">
                    <a:lumMod val="25000"/>
                  </a:schemeClr>
                </a:solidFill>
                <a:latin typeface="CMR9"/>
              </a:rPr>
              <a:t>, A.: Objects </a:t>
            </a:r>
            <a:r>
              <a:rPr lang="it-IT" sz="1200" dirty="0" err="1">
                <a:solidFill>
                  <a:schemeClr val="bg2">
                    <a:lumMod val="25000"/>
                  </a:schemeClr>
                </a:solidFill>
                <a:latin typeface="CMR9"/>
              </a:rPr>
              <a:t>that</a:t>
            </a:r>
            <a:r>
              <a:rPr lang="it-IT" sz="1200" dirty="0">
                <a:solidFill>
                  <a:schemeClr val="bg2">
                    <a:lumMod val="25000"/>
                  </a:schemeClr>
                </a:solidFill>
                <a:latin typeface="CMR9"/>
              </a:rPr>
              <a:t> sound. </a:t>
            </a:r>
            <a:r>
              <a:rPr lang="it-IT" sz="1200" dirty="0" err="1">
                <a:solidFill>
                  <a:schemeClr val="bg2">
                    <a:lumMod val="25000"/>
                  </a:schemeClr>
                </a:solidFill>
                <a:latin typeface="CMR9"/>
              </a:rPr>
              <a:t>arXiv</a:t>
            </a:r>
            <a:r>
              <a:rPr lang="it-IT" sz="1200" dirty="0">
                <a:solidFill>
                  <a:schemeClr val="bg2">
                    <a:lumMod val="25000"/>
                  </a:schemeClr>
                </a:solidFill>
                <a:latin typeface="CMR9"/>
              </a:rPr>
              <a:t> </a:t>
            </a:r>
            <a:r>
              <a:rPr lang="it-IT" sz="1200" dirty="0" err="1">
                <a:solidFill>
                  <a:schemeClr val="bg2">
                    <a:lumMod val="25000"/>
                  </a:schemeClr>
                </a:solidFill>
                <a:latin typeface="CMR9"/>
              </a:rPr>
              <a:t>preprint</a:t>
            </a:r>
            <a:r>
              <a:rPr lang="it-IT" sz="1200" dirty="0">
                <a:solidFill>
                  <a:schemeClr val="bg2">
                    <a:lumMod val="25000"/>
                  </a:schemeClr>
                </a:solidFill>
                <a:latin typeface="CMR9"/>
              </a:rPr>
              <a:t> arXiv:1712.06651 (2017) </a:t>
            </a:r>
          </a:p>
          <a:p>
            <a:pPr algn="just"/>
            <a:r>
              <a:rPr lang="it-IT" sz="1200" dirty="0">
                <a:solidFill>
                  <a:schemeClr val="bg2">
                    <a:lumMod val="25000"/>
                  </a:schemeClr>
                </a:solidFill>
                <a:latin typeface="CMR9"/>
              </a:rPr>
              <a:t>[6]. </a:t>
            </a:r>
            <a:r>
              <a:rPr lang="it-IT" sz="1200" dirty="0" err="1">
                <a:solidFill>
                  <a:schemeClr val="bg2">
                    <a:lumMod val="25000"/>
                  </a:schemeClr>
                </a:solidFill>
                <a:latin typeface="CMR9"/>
              </a:rPr>
              <a:t>Senocak</a:t>
            </a:r>
            <a:r>
              <a:rPr lang="it-IT" sz="1200" dirty="0">
                <a:solidFill>
                  <a:schemeClr val="bg2">
                    <a:lumMod val="25000"/>
                  </a:schemeClr>
                </a:solidFill>
                <a:latin typeface="CMR9"/>
              </a:rPr>
              <a:t>, A., Oh, T.H., </a:t>
            </a:r>
            <a:r>
              <a:rPr lang="it-IT" sz="1200" dirty="0" err="1">
                <a:solidFill>
                  <a:schemeClr val="bg2">
                    <a:lumMod val="25000"/>
                  </a:schemeClr>
                </a:solidFill>
                <a:latin typeface="CMR9"/>
              </a:rPr>
              <a:t>Kim</a:t>
            </a:r>
            <a:r>
              <a:rPr lang="it-IT" sz="1200" dirty="0">
                <a:solidFill>
                  <a:schemeClr val="bg2">
                    <a:lumMod val="25000"/>
                  </a:schemeClr>
                </a:solidFill>
                <a:latin typeface="CMR9"/>
              </a:rPr>
              <a:t>, </a:t>
            </a:r>
            <a:r>
              <a:rPr lang="it-IT" sz="1200" dirty="0" err="1">
                <a:solidFill>
                  <a:schemeClr val="bg2">
                    <a:lumMod val="25000"/>
                  </a:schemeClr>
                </a:solidFill>
                <a:latin typeface="CMR9"/>
              </a:rPr>
              <a:t>J</a:t>
            </a:r>
            <a:r>
              <a:rPr lang="it-IT" sz="1200" dirty="0">
                <a:solidFill>
                  <a:schemeClr val="bg2">
                    <a:lumMod val="25000"/>
                  </a:schemeClr>
                </a:solidFill>
                <a:latin typeface="CMR9"/>
              </a:rPr>
              <a:t>., Yang, M.H., </a:t>
            </a:r>
            <a:r>
              <a:rPr lang="it-IT" sz="1200" dirty="0" err="1">
                <a:solidFill>
                  <a:schemeClr val="bg2">
                    <a:lumMod val="25000"/>
                  </a:schemeClr>
                </a:solidFill>
                <a:latin typeface="CMR9"/>
              </a:rPr>
              <a:t>Kweon</a:t>
            </a:r>
            <a:r>
              <a:rPr lang="it-IT" sz="1200" dirty="0">
                <a:solidFill>
                  <a:schemeClr val="bg2">
                    <a:lumMod val="25000"/>
                  </a:schemeClr>
                </a:solidFill>
                <a:latin typeface="CMR9"/>
              </a:rPr>
              <a:t>, I.S.: Learning to </a:t>
            </a:r>
            <a:r>
              <a:rPr lang="it-IT" sz="1200" dirty="0" err="1">
                <a:solidFill>
                  <a:schemeClr val="bg2">
                    <a:lumMod val="25000"/>
                  </a:schemeClr>
                </a:solidFill>
                <a:latin typeface="CMR9"/>
              </a:rPr>
              <a:t>localize</a:t>
            </a:r>
            <a:r>
              <a:rPr lang="it-IT" sz="1200" dirty="0">
                <a:solidFill>
                  <a:schemeClr val="bg2">
                    <a:lumMod val="25000"/>
                  </a:schemeClr>
                </a:solidFill>
                <a:latin typeface="CMR9"/>
              </a:rPr>
              <a:t> sound source in </a:t>
            </a:r>
            <a:r>
              <a:rPr lang="it-IT" sz="1200" dirty="0" err="1">
                <a:solidFill>
                  <a:schemeClr val="bg2">
                    <a:lumMod val="25000"/>
                  </a:schemeClr>
                </a:solidFill>
                <a:latin typeface="CMR9"/>
              </a:rPr>
              <a:t>visual</a:t>
            </a:r>
            <a:r>
              <a:rPr lang="it-IT" sz="1200" dirty="0">
                <a:solidFill>
                  <a:schemeClr val="bg2">
                    <a:lumMod val="25000"/>
                  </a:schemeClr>
                </a:solidFill>
                <a:latin typeface="CMR9"/>
              </a:rPr>
              <a:t> </a:t>
            </a:r>
            <a:r>
              <a:rPr lang="it-IT" sz="1200" dirty="0" err="1">
                <a:solidFill>
                  <a:schemeClr val="bg2">
                    <a:lumMod val="25000"/>
                  </a:schemeClr>
                </a:solidFill>
                <a:latin typeface="CMR9"/>
              </a:rPr>
              <a:t>scenes</a:t>
            </a:r>
            <a:r>
              <a:rPr lang="it-IT" sz="1200" dirty="0">
                <a:solidFill>
                  <a:schemeClr val="bg2">
                    <a:lumMod val="25000"/>
                  </a:schemeClr>
                </a:solidFill>
                <a:latin typeface="CMR9"/>
              </a:rPr>
              <a:t>. </a:t>
            </a:r>
            <a:r>
              <a:rPr lang="it-IT" sz="1200" dirty="0" err="1">
                <a:solidFill>
                  <a:schemeClr val="bg2">
                    <a:lumMod val="25000"/>
                  </a:schemeClr>
                </a:solidFill>
                <a:latin typeface="CMR9"/>
              </a:rPr>
              <a:t>arXiv</a:t>
            </a:r>
            <a:r>
              <a:rPr lang="it-IT" sz="1200" dirty="0">
                <a:solidFill>
                  <a:schemeClr val="bg2">
                    <a:lumMod val="25000"/>
                  </a:schemeClr>
                </a:solidFill>
                <a:latin typeface="CMR9"/>
              </a:rPr>
              <a:t> </a:t>
            </a:r>
            <a:r>
              <a:rPr lang="it-IT" sz="1200" dirty="0" err="1">
                <a:solidFill>
                  <a:schemeClr val="bg2">
                    <a:lumMod val="25000"/>
                  </a:schemeClr>
                </a:solidFill>
                <a:latin typeface="CMR9"/>
              </a:rPr>
              <a:t>preprint</a:t>
            </a:r>
            <a:r>
              <a:rPr lang="it-IT" sz="1200" dirty="0">
                <a:solidFill>
                  <a:schemeClr val="bg2">
                    <a:lumMod val="25000"/>
                  </a:schemeClr>
                </a:solidFill>
                <a:latin typeface="CMR9"/>
              </a:rPr>
              <a:t> arXiv:1803.03849 (2018) </a:t>
            </a:r>
          </a:p>
          <a:p>
            <a:pPr algn="just"/>
            <a:r>
              <a:rPr lang="it-IT" sz="1200" dirty="0">
                <a:solidFill>
                  <a:schemeClr val="bg2">
                    <a:lumMod val="25000"/>
                  </a:schemeClr>
                </a:solidFill>
                <a:latin typeface="CMR9"/>
              </a:rPr>
              <a:t>[7]. </a:t>
            </a:r>
            <a:r>
              <a:rPr lang="it-IT" sz="1200" dirty="0" err="1">
                <a:solidFill>
                  <a:schemeClr val="bg2">
                    <a:lumMod val="25000"/>
                  </a:schemeClr>
                </a:solidFill>
                <a:latin typeface="CMR9"/>
              </a:rPr>
              <a:t>Doersch</a:t>
            </a:r>
            <a:r>
              <a:rPr lang="it-IT" sz="1200" dirty="0">
                <a:solidFill>
                  <a:schemeClr val="bg2">
                    <a:lumMod val="25000"/>
                  </a:schemeClr>
                </a:solidFill>
                <a:latin typeface="CMR9"/>
              </a:rPr>
              <a:t>, C., </a:t>
            </a:r>
            <a:r>
              <a:rPr lang="it-IT" sz="1200" dirty="0" err="1">
                <a:solidFill>
                  <a:schemeClr val="bg2">
                    <a:lumMod val="25000"/>
                  </a:schemeClr>
                </a:solidFill>
                <a:latin typeface="CMR9"/>
              </a:rPr>
              <a:t>Gupta</a:t>
            </a:r>
            <a:r>
              <a:rPr lang="it-IT" sz="1200" dirty="0">
                <a:solidFill>
                  <a:schemeClr val="bg2">
                    <a:lumMod val="25000"/>
                  </a:schemeClr>
                </a:solidFill>
                <a:latin typeface="CMR9"/>
              </a:rPr>
              <a:t>, A., </a:t>
            </a:r>
            <a:r>
              <a:rPr lang="it-IT" sz="1200" dirty="0" err="1">
                <a:solidFill>
                  <a:schemeClr val="bg2">
                    <a:lumMod val="25000"/>
                  </a:schemeClr>
                </a:solidFill>
                <a:latin typeface="CMR9"/>
              </a:rPr>
              <a:t>Efros</a:t>
            </a:r>
            <a:r>
              <a:rPr lang="it-IT" sz="1200" dirty="0">
                <a:solidFill>
                  <a:schemeClr val="bg2">
                    <a:lumMod val="25000"/>
                  </a:schemeClr>
                </a:solidFill>
                <a:latin typeface="CMR9"/>
              </a:rPr>
              <a:t>, A.A.: </a:t>
            </a:r>
            <a:r>
              <a:rPr lang="it-IT" sz="1200" dirty="0" err="1">
                <a:solidFill>
                  <a:schemeClr val="bg2">
                    <a:lumMod val="25000"/>
                  </a:schemeClr>
                </a:solidFill>
                <a:latin typeface="CMR9"/>
              </a:rPr>
              <a:t>Unsupervised</a:t>
            </a:r>
            <a:r>
              <a:rPr lang="it-IT" sz="1200" dirty="0">
                <a:solidFill>
                  <a:schemeClr val="bg2">
                    <a:lumMod val="25000"/>
                  </a:schemeClr>
                </a:solidFill>
                <a:latin typeface="CMR9"/>
              </a:rPr>
              <a:t> </a:t>
            </a:r>
            <a:r>
              <a:rPr lang="it-IT" sz="1200" dirty="0" err="1">
                <a:solidFill>
                  <a:schemeClr val="bg2">
                    <a:lumMod val="25000"/>
                  </a:schemeClr>
                </a:solidFill>
                <a:latin typeface="CMR9"/>
              </a:rPr>
              <a:t>visual</a:t>
            </a:r>
            <a:r>
              <a:rPr lang="it-IT" sz="1200" dirty="0">
                <a:solidFill>
                  <a:schemeClr val="bg2">
                    <a:lumMod val="25000"/>
                  </a:schemeClr>
                </a:solidFill>
                <a:latin typeface="CMR9"/>
              </a:rPr>
              <a:t> </a:t>
            </a:r>
            <a:r>
              <a:rPr lang="it-IT" sz="1200" dirty="0" err="1">
                <a:solidFill>
                  <a:schemeClr val="bg2">
                    <a:lumMod val="25000"/>
                  </a:schemeClr>
                </a:solidFill>
                <a:latin typeface="CMR9"/>
              </a:rPr>
              <a:t>representation</a:t>
            </a:r>
            <a:r>
              <a:rPr lang="it-IT" sz="1200" dirty="0">
                <a:solidFill>
                  <a:schemeClr val="bg2">
                    <a:lumMod val="25000"/>
                  </a:schemeClr>
                </a:solidFill>
                <a:latin typeface="CMR9"/>
              </a:rPr>
              <a:t> </a:t>
            </a:r>
            <a:r>
              <a:rPr lang="it-IT" sz="1200" dirty="0" err="1">
                <a:solidFill>
                  <a:schemeClr val="bg2">
                    <a:lumMod val="25000"/>
                  </a:schemeClr>
                </a:solidFill>
                <a:latin typeface="CMR9"/>
              </a:rPr>
              <a:t>learning</a:t>
            </a:r>
            <a:r>
              <a:rPr lang="it-IT" sz="1200" dirty="0">
                <a:solidFill>
                  <a:schemeClr val="bg2">
                    <a:lumMod val="25000"/>
                  </a:schemeClr>
                </a:solidFill>
                <a:latin typeface="CMR9"/>
              </a:rPr>
              <a:t> by </a:t>
            </a:r>
            <a:r>
              <a:rPr lang="it-IT" sz="1200" dirty="0" err="1">
                <a:solidFill>
                  <a:schemeClr val="bg2">
                    <a:lumMod val="25000"/>
                  </a:schemeClr>
                </a:solidFill>
                <a:latin typeface="CMR9"/>
              </a:rPr>
              <a:t>context</a:t>
            </a:r>
            <a:r>
              <a:rPr lang="it-IT" sz="1200" dirty="0">
                <a:solidFill>
                  <a:schemeClr val="bg2">
                    <a:lumMod val="25000"/>
                  </a:schemeClr>
                </a:solidFill>
                <a:latin typeface="CMR9"/>
              </a:rPr>
              <a:t> </a:t>
            </a:r>
            <a:r>
              <a:rPr lang="it-IT" sz="1200" dirty="0" err="1">
                <a:solidFill>
                  <a:schemeClr val="bg2">
                    <a:lumMod val="25000"/>
                  </a:schemeClr>
                </a:solidFill>
                <a:latin typeface="CMR9"/>
              </a:rPr>
              <a:t>prediction</a:t>
            </a:r>
            <a:r>
              <a:rPr lang="it-IT" sz="1200" dirty="0">
                <a:solidFill>
                  <a:schemeClr val="bg2">
                    <a:lumMod val="25000"/>
                  </a:schemeClr>
                </a:solidFill>
                <a:latin typeface="CMR9"/>
              </a:rPr>
              <a:t>. In: </a:t>
            </a:r>
            <a:r>
              <a:rPr lang="it-IT" sz="1200" dirty="0" err="1">
                <a:solidFill>
                  <a:schemeClr val="bg2">
                    <a:lumMod val="25000"/>
                  </a:schemeClr>
                </a:solidFill>
                <a:latin typeface="CMR9"/>
              </a:rPr>
              <a:t>Proceedings</a:t>
            </a:r>
            <a:r>
              <a:rPr lang="it-IT" sz="1200" dirty="0">
                <a:solidFill>
                  <a:schemeClr val="bg2">
                    <a:lumMod val="25000"/>
                  </a:schemeClr>
                </a:solidFill>
                <a:latin typeface="CMR9"/>
              </a:rPr>
              <a:t> of the IEEE International Conference on Computer Vision. pp. 1422–1430 (2015) </a:t>
            </a:r>
          </a:p>
          <a:p>
            <a:pPr algn="just"/>
            <a:r>
              <a:rPr lang="it-IT" sz="1200" dirty="0">
                <a:solidFill>
                  <a:schemeClr val="bg2">
                    <a:lumMod val="25000"/>
                  </a:schemeClr>
                </a:solidFill>
                <a:latin typeface="CMR9"/>
              </a:rPr>
              <a:t>[8]. Larsson, G., </a:t>
            </a:r>
            <a:r>
              <a:rPr lang="it-IT" sz="1200" dirty="0" err="1">
                <a:solidFill>
                  <a:schemeClr val="bg2">
                    <a:lumMod val="25000"/>
                  </a:schemeClr>
                </a:solidFill>
                <a:latin typeface="CMR9"/>
              </a:rPr>
              <a:t>Maire</a:t>
            </a:r>
            <a:r>
              <a:rPr lang="it-IT" sz="1200" dirty="0">
                <a:solidFill>
                  <a:schemeClr val="bg2">
                    <a:lumMod val="25000"/>
                  </a:schemeClr>
                </a:solidFill>
                <a:latin typeface="CMR9"/>
              </a:rPr>
              <a:t>, M., </a:t>
            </a:r>
            <a:r>
              <a:rPr lang="it-IT" sz="1200" dirty="0" err="1">
                <a:solidFill>
                  <a:schemeClr val="bg2">
                    <a:lumMod val="25000"/>
                  </a:schemeClr>
                </a:solidFill>
                <a:latin typeface="CMR9"/>
              </a:rPr>
              <a:t>Shakhnarovich</a:t>
            </a:r>
            <a:r>
              <a:rPr lang="it-IT" sz="1200" dirty="0">
                <a:solidFill>
                  <a:schemeClr val="bg2">
                    <a:lumMod val="25000"/>
                  </a:schemeClr>
                </a:solidFill>
                <a:latin typeface="CMR9"/>
              </a:rPr>
              <a:t>, G.: </a:t>
            </a:r>
            <a:r>
              <a:rPr lang="it-IT" sz="1200" dirty="0" err="1">
                <a:solidFill>
                  <a:schemeClr val="bg2">
                    <a:lumMod val="25000"/>
                  </a:schemeClr>
                </a:solidFill>
                <a:latin typeface="CMR9"/>
              </a:rPr>
              <a:t>Colorization</a:t>
            </a:r>
            <a:r>
              <a:rPr lang="it-IT" sz="1200" dirty="0">
                <a:solidFill>
                  <a:schemeClr val="bg2">
                    <a:lumMod val="25000"/>
                  </a:schemeClr>
                </a:solidFill>
                <a:latin typeface="CMR9"/>
              </a:rPr>
              <a:t> </a:t>
            </a:r>
            <a:r>
              <a:rPr lang="it-IT" sz="1200" dirty="0" err="1">
                <a:solidFill>
                  <a:schemeClr val="bg2">
                    <a:lumMod val="25000"/>
                  </a:schemeClr>
                </a:solidFill>
                <a:latin typeface="CMR9"/>
              </a:rPr>
              <a:t>as</a:t>
            </a:r>
            <a:r>
              <a:rPr lang="it-IT" sz="1200" dirty="0">
                <a:solidFill>
                  <a:schemeClr val="bg2">
                    <a:lumMod val="25000"/>
                  </a:schemeClr>
                </a:solidFill>
                <a:latin typeface="CMR9"/>
              </a:rPr>
              <a:t> a </a:t>
            </a:r>
            <a:r>
              <a:rPr lang="it-IT" sz="1200" dirty="0" err="1">
                <a:solidFill>
                  <a:schemeClr val="bg2">
                    <a:lumMod val="25000"/>
                  </a:schemeClr>
                </a:solidFill>
                <a:latin typeface="CMR9"/>
              </a:rPr>
              <a:t>proxy</a:t>
            </a:r>
            <a:r>
              <a:rPr lang="it-IT" sz="1200" dirty="0">
                <a:solidFill>
                  <a:schemeClr val="bg2">
                    <a:lumMod val="25000"/>
                  </a:schemeClr>
                </a:solidFill>
                <a:latin typeface="CMR9"/>
              </a:rPr>
              <a:t> task for </a:t>
            </a:r>
            <a:r>
              <a:rPr lang="it-IT" sz="1200" dirty="0" err="1">
                <a:solidFill>
                  <a:schemeClr val="bg2">
                    <a:lumMod val="25000"/>
                  </a:schemeClr>
                </a:solidFill>
                <a:latin typeface="CMR9"/>
              </a:rPr>
              <a:t>visual</a:t>
            </a:r>
            <a:r>
              <a:rPr lang="it-IT" sz="1200" dirty="0">
                <a:solidFill>
                  <a:schemeClr val="bg2">
                    <a:lumMod val="25000"/>
                  </a:schemeClr>
                </a:solidFill>
                <a:latin typeface="CMR9"/>
              </a:rPr>
              <a:t> </a:t>
            </a:r>
            <a:r>
              <a:rPr lang="it-IT" sz="1200" dirty="0" err="1">
                <a:solidFill>
                  <a:schemeClr val="bg2">
                    <a:lumMod val="25000"/>
                  </a:schemeClr>
                </a:solidFill>
                <a:latin typeface="CMR9"/>
              </a:rPr>
              <a:t>understanding</a:t>
            </a:r>
            <a:r>
              <a:rPr lang="it-IT" sz="1200" dirty="0">
                <a:solidFill>
                  <a:schemeClr val="bg2">
                    <a:lumMod val="25000"/>
                  </a:schemeClr>
                </a:solidFill>
                <a:latin typeface="CMR9"/>
              </a:rPr>
              <a:t>. In: CVPR. vol. 2, p. 8 (2017) </a:t>
            </a:r>
          </a:p>
          <a:p>
            <a:pPr algn="just"/>
            <a:r>
              <a:rPr lang="it-IT" sz="1200" dirty="0">
                <a:solidFill>
                  <a:schemeClr val="bg2">
                    <a:lumMod val="25000"/>
                  </a:schemeClr>
                </a:solidFill>
                <a:latin typeface="CMR9"/>
              </a:rPr>
              <a:t>[9]. </a:t>
            </a:r>
            <a:r>
              <a:rPr lang="it-IT" sz="1200" dirty="0" err="1">
                <a:solidFill>
                  <a:schemeClr val="bg2">
                    <a:lumMod val="25000"/>
                  </a:schemeClr>
                </a:solidFill>
                <a:latin typeface="CMR9"/>
              </a:rPr>
              <a:t>Wang</a:t>
            </a:r>
            <a:r>
              <a:rPr lang="it-IT" sz="1200" dirty="0">
                <a:solidFill>
                  <a:schemeClr val="bg2">
                    <a:lumMod val="25000"/>
                  </a:schemeClr>
                </a:solidFill>
                <a:latin typeface="CMR9"/>
              </a:rPr>
              <a:t>, X., </a:t>
            </a:r>
            <a:r>
              <a:rPr lang="it-IT" sz="1200" dirty="0" err="1">
                <a:solidFill>
                  <a:schemeClr val="bg2">
                    <a:lumMod val="25000"/>
                  </a:schemeClr>
                </a:solidFill>
                <a:latin typeface="CMR9"/>
              </a:rPr>
              <a:t>Gupta</a:t>
            </a:r>
            <a:r>
              <a:rPr lang="it-IT" sz="1200" dirty="0">
                <a:solidFill>
                  <a:schemeClr val="bg2">
                    <a:lumMod val="25000"/>
                  </a:schemeClr>
                </a:solidFill>
                <a:latin typeface="CMR9"/>
              </a:rPr>
              <a:t>, A.: </a:t>
            </a:r>
            <a:r>
              <a:rPr lang="it-IT" sz="1200" dirty="0" err="1">
                <a:solidFill>
                  <a:schemeClr val="bg2">
                    <a:lumMod val="25000"/>
                  </a:schemeClr>
                </a:solidFill>
                <a:latin typeface="CMR9"/>
              </a:rPr>
              <a:t>Unsupervised</a:t>
            </a:r>
            <a:r>
              <a:rPr lang="it-IT" sz="1200" dirty="0">
                <a:solidFill>
                  <a:schemeClr val="bg2">
                    <a:lumMod val="25000"/>
                  </a:schemeClr>
                </a:solidFill>
                <a:latin typeface="CMR9"/>
              </a:rPr>
              <a:t> </a:t>
            </a:r>
            <a:r>
              <a:rPr lang="it-IT" sz="1200" dirty="0" err="1">
                <a:solidFill>
                  <a:schemeClr val="bg2">
                    <a:lumMod val="25000"/>
                  </a:schemeClr>
                </a:solidFill>
                <a:latin typeface="CMR9"/>
              </a:rPr>
              <a:t>learning</a:t>
            </a:r>
            <a:r>
              <a:rPr lang="it-IT" sz="1200" dirty="0">
                <a:solidFill>
                  <a:schemeClr val="bg2">
                    <a:lumMod val="25000"/>
                  </a:schemeClr>
                </a:solidFill>
                <a:latin typeface="CMR9"/>
              </a:rPr>
              <a:t> of </a:t>
            </a:r>
            <a:r>
              <a:rPr lang="it-IT" sz="1200" dirty="0" err="1">
                <a:solidFill>
                  <a:schemeClr val="bg2">
                    <a:lumMod val="25000"/>
                  </a:schemeClr>
                </a:solidFill>
                <a:latin typeface="CMR9"/>
              </a:rPr>
              <a:t>visual</a:t>
            </a:r>
            <a:r>
              <a:rPr lang="it-IT" sz="1200" dirty="0">
                <a:solidFill>
                  <a:schemeClr val="bg2">
                    <a:lumMod val="25000"/>
                  </a:schemeClr>
                </a:solidFill>
                <a:latin typeface="CMR9"/>
              </a:rPr>
              <a:t> </a:t>
            </a:r>
            <a:r>
              <a:rPr lang="it-IT" sz="1200" dirty="0" err="1">
                <a:solidFill>
                  <a:schemeClr val="bg2">
                    <a:lumMod val="25000"/>
                  </a:schemeClr>
                </a:solidFill>
                <a:latin typeface="CMR9"/>
              </a:rPr>
              <a:t>representations</a:t>
            </a:r>
            <a:r>
              <a:rPr lang="it-IT" sz="1200" dirty="0">
                <a:solidFill>
                  <a:schemeClr val="bg2">
                    <a:lumMod val="25000"/>
                  </a:schemeClr>
                </a:solidFill>
                <a:latin typeface="CMR9"/>
              </a:rPr>
              <a:t> </a:t>
            </a:r>
            <a:r>
              <a:rPr lang="it-IT" sz="1200" dirty="0" err="1">
                <a:solidFill>
                  <a:schemeClr val="bg2">
                    <a:lumMod val="25000"/>
                  </a:schemeClr>
                </a:solidFill>
                <a:latin typeface="CMR9"/>
              </a:rPr>
              <a:t>using</a:t>
            </a:r>
            <a:r>
              <a:rPr lang="it-IT" sz="1200" dirty="0">
                <a:solidFill>
                  <a:schemeClr val="bg2">
                    <a:lumMod val="25000"/>
                  </a:schemeClr>
                </a:solidFill>
                <a:latin typeface="CMR9"/>
              </a:rPr>
              <a:t> </a:t>
            </a:r>
            <a:r>
              <a:rPr lang="it-IT" sz="1200" dirty="0" err="1">
                <a:solidFill>
                  <a:schemeClr val="bg2">
                    <a:lumMod val="25000"/>
                  </a:schemeClr>
                </a:solidFill>
                <a:latin typeface="CMR9"/>
              </a:rPr>
              <a:t>videos</a:t>
            </a:r>
            <a:r>
              <a:rPr lang="it-IT" sz="1200" dirty="0">
                <a:solidFill>
                  <a:schemeClr val="bg2">
                    <a:lumMod val="25000"/>
                  </a:schemeClr>
                </a:solidFill>
                <a:latin typeface="CMR9"/>
              </a:rPr>
              <a:t>. In: ICCV. pp. 2794–2802 (2015) </a:t>
            </a:r>
          </a:p>
          <a:p>
            <a:pPr algn="just"/>
            <a:r>
              <a:rPr lang="it-IT" sz="1200" dirty="0">
                <a:solidFill>
                  <a:schemeClr val="bg2">
                    <a:lumMod val="25000"/>
                  </a:schemeClr>
                </a:solidFill>
                <a:latin typeface="CMR9"/>
              </a:rPr>
              <a:t>[10]. </a:t>
            </a:r>
            <a:r>
              <a:rPr lang="it-IT" sz="1200" dirty="0" err="1">
                <a:solidFill>
                  <a:schemeClr val="bg2">
                    <a:lumMod val="25000"/>
                  </a:schemeClr>
                </a:solidFill>
                <a:latin typeface="CMR9"/>
              </a:rPr>
              <a:t>Pathak</a:t>
            </a:r>
            <a:r>
              <a:rPr lang="it-IT" sz="1200" dirty="0">
                <a:solidFill>
                  <a:schemeClr val="bg2">
                    <a:lumMod val="25000"/>
                  </a:schemeClr>
                </a:solidFill>
                <a:latin typeface="CMR9"/>
              </a:rPr>
              <a:t>, D., </a:t>
            </a:r>
            <a:r>
              <a:rPr lang="it-IT" sz="1200" dirty="0" err="1">
                <a:solidFill>
                  <a:schemeClr val="bg2">
                    <a:lumMod val="25000"/>
                  </a:schemeClr>
                </a:solidFill>
                <a:latin typeface="CMR9"/>
              </a:rPr>
              <a:t>Girshick</a:t>
            </a:r>
            <a:r>
              <a:rPr lang="it-IT" sz="1200" dirty="0">
                <a:solidFill>
                  <a:schemeClr val="bg2">
                    <a:lumMod val="25000"/>
                  </a:schemeClr>
                </a:solidFill>
                <a:latin typeface="CMR9"/>
              </a:rPr>
              <a:t>, </a:t>
            </a:r>
            <a:r>
              <a:rPr lang="it-IT" sz="1200" dirty="0" err="1">
                <a:solidFill>
                  <a:schemeClr val="bg2">
                    <a:lumMod val="25000"/>
                  </a:schemeClr>
                </a:solidFill>
                <a:latin typeface="CMR9"/>
              </a:rPr>
              <a:t>R</a:t>
            </a:r>
            <a:r>
              <a:rPr lang="it-IT" sz="1200" dirty="0">
                <a:solidFill>
                  <a:schemeClr val="bg2">
                    <a:lumMod val="25000"/>
                  </a:schemeClr>
                </a:solidFill>
                <a:latin typeface="CMR9"/>
              </a:rPr>
              <a:t>., </a:t>
            </a:r>
            <a:r>
              <a:rPr lang="it-IT" sz="1200" dirty="0" err="1">
                <a:solidFill>
                  <a:schemeClr val="bg2">
                    <a:lumMod val="25000"/>
                  </a:schemeClr>
                </a:solidFill>
                <a:latin typeface="CMR9"/>
              </a:rPr>
              <a:t>Doll</a:t>
            </a:r>
            <a:r>
              <a:rPr lang="it-IT" sz="1200" dirty="0">
                <a:solidFill>
                  <a:schemeClr val="bg2">
                    <a:lumMod val="25000"/>
                  </a:schemeClr>
                </a:solidFill>
                <a:latin typeface="CMR9"/>
              </a:rPr>
              <a:t> ́</a:t>
            </a:r>
            <a:r>
              <a:rPr lang="it-IT" sz="1200" dirty="0" err="1">
                <a:solidFill>
                  <a:schemeClr val="bg2">
                    <a:lumMod val="25000"/>
                  </a:schemeClr>
                </a:solidFill>
                <a:latin typeface="CMR9"/>
              </a:rPr>
              <a:t>ar</a:t>
            </a:r>
            <a:r>
              <a:rPr lang="it-IT" sz="1200" dirty="0">
                <a:solidFill>
                  <a:schemeClr val="bg2">
                    <a:lumMod val="25000"/>
                  </a:schemeClr>
                </a:solidFill>
                <a:latin typeface="CMR9"/>
              </a:rPr>
              <a:t>, P., </a:t>
            </a:r>
            <a:r>
              <a:rPr lang="it-IT" sz="1200" dirty="0" err="1">
                <a:solidFill>
                  <a:schemeClr val="bg2">
                    <a:lumMod val="25000"/>
                  </a:schemeClr>
                </a:solidFill>
                <a:latin typeface="CMR9"/>
              </a:rPr>
              <a:t>Darrell</a:t>
            </a:r>
            <a:r>
              <a:rPr lang="it-IT" sz="1200" dirty="0">
                <a:solidFill>
                  <a:schemeClr val="bg2">
                    <a:lumMod val="25000"/>
                  </a:schemeClr>
                </a:solidFill>
                <a:latin typeface="CMR9"/>
              </a:rPr>
              <a:t>, T., </a:t>
            </a:r>
            <a:r>
              <a:rPr lang="it-IT" sz="1200" dirty="0" err="1">
                <a:solidFill>
                  <a:schemeClr val="bg2">
                    <a:lumMod val="25000"/>
                  </a:schemeClr>
                </a:solidFill>
                <a:latin typeface="CMR9"/>
              </a:rPr>
              <a:t>Hariharan</a:t>
            </a:r>
            <a:r>
              <a:rPr lang="it-IT" sz="1200" dirty="0">
                <a:solidFill>
                  <a:schemeClr val="bg2">
                    <a:lumMod val="25000"/>
                  </a:schemeClr>
                </a:solidFill>
                <a:latin typeface="CMR9"/>
              </a:rPr>
              <a:t>, B.: Learning </a:t>
            </a:r>
            <a:r>
              <a:rPr lang="it-IT" sz="1200" dirty="0" err="1">
                <a:solidFill>
                  <a:schemeClr val="bg2">
                    <a:lumMod val="25000"/>
                  </a:schemeClr>
                </a:solidFill>
                <a:latin typeface="CMR9"/>
              </a:rPr>
              <a:t>features</a:t>
            </a:r>
            <a:r>
              <a:rPr lang="it-IT" sz="1200" dirty="0">
                <a:solidFill>
                  <a:schemeClr val="bg2">
                    <a:lumMod val="25000"/>
                  </a:schemeClr>
                </a:solidFill>
                <a:latin typeface="CMR9"/>
              </a:rPr>
              <a:t> by </a:t>
            </a:r>
            <a:r>
              <a:rPr lang="it-IT" sz="1200" dirty="0" err="1">
                <a:solidFill>
                  <a:schemeClr val="bg2">
                    <a:lumMod val="25000"/>
                  </a:schemeClr>
                </a:solidFill>
                <a:latin typeface="CMR9"/>
              </a:rPr>
              <a:t>watching</a:t>
            </a:r>
            <a:r>
              <a:rPr lang="it-IT" sz="1200" dirty="0">
                <a:solidFill>
                  <a:schemeClr val="bg2">
                    <a:lumMod val="25000"/>
                  </a:schemeClr>
                </a:solidFill>
                <a:latin typeface="CMR9"/>
              </a:rPr>
              <a:t> </a:t>
            </a:r>
            <a:r>
              <a:rPr lang="it-IT" sz="1200" dirty="0" err="1">
                <a:solidFill>
                  <a:schemeClr val="bg2">
                    <a:lumMod val="25000"/>
                  </a:schemeClr>
                </a:solidFill>
                <a:latin typeface="CMR9"/>
              </a:rPr>
              <a:t>objects</a:t>
            </a:r>
            <a:r>
              <a:rPr lang="it-IT" sz="1200" dirty="0">
                <a:solidFill>
                  <a:schemeClr val="bg2">
                    <a:lumMod val="25000"/>
                  </a:schemeClr>
                </a:solidFill>
                <a:latin typeface="CMR9"/>
              </a:rPr>
              <a:t> </a:t>
            </a:r>
            <a:r>
              <a:rPr lang="it-IT" sz="1200" dirty="0" err="1">
                <a:solidFill>
                  <a:schemeClr val="bg2">
                    <a:lumMod val="25000"/>
                  </a:schemeClr>
                </a:solidFill>
                <a:latin typeface="CMR9"/>
              </a:rPr>
              <a:t>move</a:t>
            </a:r>
            <a:r>
              <a:rPr lang="it-IT" sz="1200" dirty="0">
                <a:solidFill>
                  <a:schemeClr val="bg2">
                    <a:lumMod val="25000"/>
                  </a:schemeClr>
                </a:solidFill>
                <a:latin typeface="CMR9"/>
              </a:rPr>
              <a:t>. In: </a:t>
            </a:r>
            <a:r>
              <a:rPr lang="it-IT" sz="1200" dirty="0" err="1">
                <a:solidFill>
                  <a:schemeClr val="bg2">
                    <a:lumMod val="25000"/>
                  </a:schemeClr>
                </a:solidFill>
                <a:latin typeface="CMR9"/>
              </a:rPr>
              <a:t>Proc</a:t>
            </a:r>
            <a:r>
              <a:rPr lang="it-IT" sz="1200" dirty="0">
                <a:solidFill>
                  <a:schemeClr val="bg2">
                    <a:lumMod val="25000"/>
                  </a:schemeClr>
                </a:solidFill>
                <a:latin typeface="CMR9"/>
              </a:rPr>
              <a:t>. CVPR. vol. 2 (2017) </a:t>
            </a:r>
          </a:p>
          <a:p>
            <a:pPr algn="just"/>
            <a:r>
              <a:rPr lang="it-IT" sz="1200" dirty="0">
                <a:solidFill>
                  <a:schemeClr val="bg2">
                    <a:lumMod val="25000"/>
                  </a:schemeClr>
                </a:solidFill>
                <a:latin typeface="CMR9"/>
              </a:rPr>
              <a:t>[11]. Zhao, M., Li, T., Abu </a:t>
            </a:r>
            <a:r>
              <a:rPr lang="it-IT" sz="1200" dirty="0" err="1">
                <a:solidFill>
                  <a:schemeClr val="bg2">
                    <a:lumMod val="25000"/>
                  </a:schemeClr>
                </a:solidFill>
                <a:latin typeface="CMR9"/>
              </a:rPr>
              <a:t>Alsheikh</a:t>
            </a:r>
            <a:r>
              <a:rPr lang="it-IT" sz="1200" dirty="0">
                <a:solidFill>
                  <a:schemeClr val="bg2">
                    <a:lumMod val="25000"/>
                  </a:schemeClr>
                </a:solidFill>
                <a:latin typeface="CMR9"/>
              </a:rPr>
              <a:t>, M., </a:t>
            </a:r>
            <a:r>
              <a:rPr lang="it-IT" sz="1200" dirty="0" err="1">
                <a:solidFill>
                  <a:schemeClr val="bg2">
                    <a:lumMod val="25000"/>
                  </a:schemeClr>
                </a:solidFill>
                <a:latin typeface="CMR9"/>
              </a:rPr>
              <a:t>Tian</a:t>
            </a:r>
            <a:r>
              <a:rPr lang="it-IT" sz="1200" dirty="0">
                <a:solidFill>
                  <a:schemeClr val="bg2">
                    <a:lumMod val="25000"/>
                  </a:schemeClr>
                </a:solidFill>
                <a:latin typeface="CMR9"/>
              </a:rPr>
              <a:t>, Y., Zhao, H., Torralba, A., </a:t>
            </a:r>
            <a:r>
              <a:rPr lang="it-IT" sz="1200" dirty="0" err="1">
                <a:solidFill>
                  <a:schemeClr val="bg2">
                    <a:lumMod val="25000"/>
                  </a:schemeClr>
                </a:solidFill>
                <a:latin typeface="CMR9"/>
              </a:rPr>
              <a:t>Katabi</a:t>
            </a:r>
            <a:r>
              <a:rPr lang="it-IT" sz="1200" dirty="0">
                <a:solidFill>
                  <a:schemeClr val="bg2">
                    <a:lumMod val="25000"/>
                  </a:schemeClr>
                </a:solidFill>
                <a:latin typeface="CMR9"/>
              </a:rPr>
              <a:t>, D.: </a:t>
            </a:r>
            <a:r>
              <a:rPr lang="it-IT" sz="1200" dirty="0" err="1">
                <a:solidFill>
                  <a:schemeClr val="bg2">
                    <a:lumMod val="25000"/>
                  </a:schemeClr>
                </a:solidFill>
                <a:latin typeface="CMR9"/>
              </a:rPr>
              <a:t>Through-wall</a:t>
            </a:r>
            <a:r>
              <a:rPr lang="it-IT" sz="1200" dirty="0">
                <a:solidFill>
                  <a:schemeClr val="bg2">
                    <a:lumMod val="25000"/>
                  </a:schemeClr>
                </a:solidFill>
                <a:latin typeface="CMR9"/>
              </a:rPr>
              <a:t> human pose </a:t>
            </a:r>
            <a:r>
              <a:rPr lang="it-IT" sz="1200" dirty="0" err="1">
                <a:solidFill>
                  <a:schemeClr val="bg2">
                    <a:lumMod val="25000"/>
                  </a:schemeClr>
                </a:solidFill>
                <a:latin typeface="CMR9"/>
              </a:rPr>
              <a:t>estimation</a:t>
            </a:r>
            <a:r>
              <a:rPr lang="it-IT" sz="1200" dirty="0">
                <a:solidFill>
                  <a:schemeClr val="bg2">
                    <a:lumMod val="25000"/>
                  </a:schemeClr>
                </a:solidFill>
                <a:latin typeface="CMR9"/>
              </a:rPr>
              <a:t> </a:t>
            </a:r>
            <a:r>
              <a:rPr lang="it-IT" sz="1200" dirty="0" err="1">
                <a:solidFill>
                  <a:schemeClr val="bg2">
                    <a:lumMod val="25000"/>
                  </a:schemeClr>
                </a:solidFill>
                <a:latin typeface="CMR9"/>
              </a:rPr>
              <a:t>using</a:t>
            </a:r>
            <a:r>
              <a:rPr lang="it-IT" sz="1200" dirty="0">
                <a:solidFill>
                  <a:schemeClr val="bg2">
                    <a:lumMod val="25000"/>
                  </a:schemeClr>
                </a:solidFill>
                <a:latin typeface="CMR9"/>
              </a:rPr>
              <a:t> radio </a:t>
            </a:r>
            <a:r>
              <a:rPr lang="it-IT" sz="1200" dirty="0" err="1">
                <a:solidFill>
                  <a:schemeClr val="bg2">
                    <a:lumMod val="25000"/>
                  </a:schemeClr>
                </a:solidFill>
                <a:latin typeface="CMR9"/>
              </a:rPr>
              <a:t>signals</a:t>
            </a:r>
            <a:r>
              <a:rPr lang="it-IT" sz="1200" dirty="0">
                <a:solidFill>
                  <a:schemeClr val="bg2">
                    <a:lumMod val="25000"/>
                  </a:schemeClr>
                </a:solidFill>
                <a:latin typeface="CMR9"/>
              </a:rPr>
              <a:t>. In: </a:t>
            </a:r>
            <a:r>
              <a:rPr lang="it-IT" sz="1200" dirty="0" err="1">
                <a:solidFill>
                  <a:schemeClr val="bg2">
                    <a:lumMod val="25000"/>
                  </a:schemeClr>
                </a:solidFill>
                <a:latin typeface="CMR9"/>
              </a:rPr>
              <a:t>Proceedings</a:t>
            </a:r>
            <a:r>
              <a:rPr lang="it-IT" sz="1200" dirty="0">
                <a:solidFill>
                  <a:schemeClr val="bg2">
                    <a:lumMod val="25000"/>
                  </a:schemeClr>
                </a:solidFill>
                <a:latin typeface="CMR9"/>
              </a:rPr>
              <a:t> of the IEEE Conference on Computer Vision and Pattern </a:t>
            </a:r>
            <a:r>
              <a:rPr lang="it-IT" sz="1200" dirty="0" err="1">
                <a:solidFill>
                  <a:schemeClr val="bg2">
                    <a:lumMod val="25000"/>
                  </a:schemeClr>
                </a:solidFill>
                <a:latin typeface="CMR9"/>
              </a:rPr>
              <a:t>Recognition</a:t>
            </a:r>
            <a:r>
              <a:rPr lang="it-IT" sz="1200" dirty="0">
                <a:solidFill>
                  <a:schemeClr val="bg2">
                    <a:lumMod val="25000"/>
                  </a:schemeClr>
                </a:solidFill>
                <a:latin typeface="CMR9"/>
              </a:rPr>
              <a:t>. pp. 7356–7365 (2018) </a:t>
            </a:r>
          </a:p>
          <a:p>
            <a:endParaRPr lang="it-IT" sz="1200" dirty="0">
              <a:latin typeface="CMR9"/>
            </a:endParaRPr>
          </a:p>
          <a:p>
            <a:endParaRPr lang="it-IT" sz="1200" dirty="0">
              <a:latin typeface="CMR9"/>
            </a:endParaRPr>
          </a:p>
          <a:p>
            <a:endParaRPr lang="it-IT" sz="1200" dirty="0">
              <a:latin typeface="CMR9"/>
            </a:endParaRPr>
          </a:p>
          <a:p>
            <a:endParaRPr lang="it-IT" sz="1200" dirty="0">
              <a:latin typeface="CMR9"/>
            </a:endParaRPr>
          </a:p>
          <a:p>
            <a:endParaRPr lang="it-IT" sz="1200" dirty="0">
              <a:latin typeface="CMR9"/>
            </a:endParaRPr>
          </a:p>
          <a:p>
            <a:endParaRPr lang="it-IT" sz="1200" dirty="0">
              <a:latin typeface="CMR9"/>
            </a:endParaRPr>
          </a:p>
          <a:p>
            <a:endParaRPr lang="it-IT" sz="1200" dirty="0">
              <a:latin typeface="Helvetica" pitchFamily="2" charset="0"/>
            </a:endParaRPr>
          </a:p>
          <a:p>
            <a:endParaRPr lang="it-IT" sz="1200" dirty="0">
              <a:latin typeface="Helvetica" pitchFamily="2" charset="0"/>
            </a:endParaRPr>
          </a:p>
          <a:p>
            <a:endParaRPr lang="it-IT" sz="1200" dirty="0">
              <a:latin typeface="Montserrat" panose="00000500000000000000" pitchFamily="2" charset="0"/>
            </a:endParaRPr>
          </a:p>
        </p:txBody>
      </p:sp>
    </p:spTree>
    <p:extLst>
      <p:ext uri="{BB962C8B-B14F-4D97-AF65-F5344CB8AC3E}">
        <p14:creationId xmlns:p14="http://schemas.microsoft.com/office/powerpoint/2010/main" val="558186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838200" y="179146"/>
            <a:ext cx="10515600" cy="1076218"/>
          </a:xfrm>
        </p:spPr>
        <p:txBody>
          <a:bodyPr>
            <a:noAutofit/>
          </a:bodyPr>
          <a:lstStyle/>
          <a:p>
            <a:pPr algn="just"/>
            <a:r>
              <a:rPr lang="it-IT" sz="3600" dirty="0" err="1">
                <a:latin typeface="Helvetica" pitchFamily="2" charset="0"/>
              </a:rPr>
              <a:t>Proposed</a:t>
            </a:r>
            <a:r>
              <a:rPr lang="it-IT" sz="3600" dirty="0">
                <a:latin typeface="Helvetica" pitchFamily="2" charset="0"/>
              </a:rPr>
              <a:t> </a:t>
            </a:r>
            <a:r>
              <a:rPr lang="it-IT" sz="3600" dirty="0" err="1">
                <a:latin typeface="Helvetica" pitchFamily="2" charset="0"/>
              </a:rPr>
              <a:t>approach</a:t>
            </a:r>
            <a:r>
              <a:rPr lang="it-IT" sz="3600" dirty="0">
                <a:latin typeface="Helvetica" pitchFamily="2" charset="0"/>
              </a:rPr>
              <a:t> – </a:t>
            </a:r>
            <a:r>
              <a:rPr lang="it-IT" sz="3600" dirty="0">
                <a:latin typeface="Helvetica Light" panose="020B0403020202020204" pitchFamily="34" charset="0"/>
              </a:rPr>
              <a:t>The </a:t>
            </a:r>
            <a:r>
              <a:rPr lang="it-IT" sz="3600" dirty="0" err="1">
                <a:latin typeface="Helvetica Light" panose="020B0403020202020204" pitchFamily="34" charset="0"/>
              </a:rPr>
              <a:t>overall</a:t>
            </a:r>
            <a:r>
              <a:rPr lang="it-IT" sz="3600" dirty="0">
                <a:latin typeface="Helvetica Light" panose="020B0403020202020204" pitchFamily="34" charset="0"/>
              </a:rPr>
              <a:t> idea</a:t>
            </a:r>
          </a:p>
        </p:txBody>
      </p:sp>
      <p:sp>
        <p:nvSpPr>
          <p:cNvPr id="10" name="Content Placeholder 2">
            <a:extLst>
              <a:ext uri="{FF2B5EF4-FFF2-40B4-BE49-F238E27FC236}">
                <a16:creationId xmlns:a16="http://schemas.microsoft.com/office/drawing/2014/main" id="{CB595BE4-9C4A-490A-A13F-5F6F1E730789}"/>
              </a:ext>
            </a:extLst>
          </p:cNvPr>
          <p:cNvSpPr>
            <a:spLocks noGrp="1"/>
          </p:cNvSpPr>
          <p:nvPr>
            <p:ph idx="1"/>
          </p:nvPr>
        </p:nvSpPr>
        <p:spPr>
          <a:xfrm>
            <a:off x="838200" y="1078156"/>
            <a:ext cx="9529689" cy="1076217"/>
          </a:xfrm>
        </p:spPr>
        <p:txBody>
          <a:bodyPr>
            <a:noAutofit/>
          </a:bodyPr>
          <a:lstStyle/>
          <a:p>
            <a:pPr marL="0" indent="0" algn="just">
              <a:lnSpc>
                <a:spcPct val="100000"/>
              </a:lnSpc>
              <a:buNone/>
            </a:pPr>
            <a:r>
              <a:rPr lang="en-US" sz="2000" b="1" dirty="0">
                <a:latin typeface="Helvetica" pitchFamily="2" charset="0"/>
              </a:rPr>
              <a:t>Mix and Separate framework for Self-supervised Training</a:t>
            </a:r>
            <a:r>
              <a:rPr lang="en-US" sz="2000" dirty="0">
                <a:latin typeface="Helvetica" pitchFamily="2" charset="0"/>
              </a:rPr>
              <a:t>: the learning objective of the model is to separate a sound source of interest conditioned on the visual input associated with it.</a:t>
            </a:r>
          </a:p>
        </p:txBody>
      </p:sp>
      <p:pic>
        <p:nvPicPr>
          <p:cNvPr id="4" name="Immagine 3">
            <a:extLst>
              <a:ext uri="{FF2B5EF4-FFF2-40B4-BE49-F238E27FC236}">
                <a16:creationId xmlns:a16="http://schemas.microsoft.com/office/drawing/2014/main" id="{7CD08A3E-7616-D740-AD3A-9A43F00AF8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1465" y="2068566"/>
            <a:ext cx="8929069" cy="4533254"/>
          </a:xfrm>
          <a:prstGeom prst="rect">
            <a:avLst/>
          </a:prstGeom>
        </p:spPr>
      </p:pic>
    </p:spTree>
    <p:extLst>
      <p:ext uri="{BB962C8B-B14F-4D97-AF65-F5344CB8AC3E}">
        <p14:creationId xmlns:p14="http://schemas.microsoft.com/office/powerpoint/2010/main" val="12618153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838200" y="224448"/>
            <a:ext cx="10515600" cy="1325563"/>
          </a:xfrm>
        </p:spPr>
        <p:txBody>
          <a:bodyPr>
            <a:noAutofit/>
          </a:bodyPr>
          <a:lstStyle/>
          <a:p>
            <a:r>
              <a:rPr lang="it-IT" sz="3600" dirty="0" err="1">
                <a:latin typeface="Helvetica" pitchFamily="2" charset="0"/>
              </a:rPr>
              <a:t>Proposed</a:t>
            </a:r>
            <a:r>
              <a:rPr lang="it-IT" sz="3600" dirty="0">
                <a:latin typeface="Helvetica" pitchFamily="2" charset="0"/>
              </a:rPr>
              <a:t> </a:t>
            </a:r>
            <a:r>
              <a:rPr lang="it-IT" sz="3600" dirty="0" err="1">
                <a:latin typeface="Helvetica" pitchFamily="2" charset="0"/>
              </a:rPr>
              <a:t>approach</a:t>
            </a:r>
            <a:r>
              <a:rPr lang="it-IT" sz="3600" dirty="0">
                <a:latin typeface="Helvetica" pitchFamily="2" charset="0"/>
              </a:rPr>
              <a:t> – </a:t>
            </a:r>
            <a:r>
              <a:rPr lang="it-IT" sz="3600" dirty="0" err="1">
                <a:latin typeface="Helvetica Light" panose="020B0403020202020204" pitchFamily="34" charset="0"/>
              </a:rPr>
              <a:t>Model’s</a:t>
            </a:r>
            <a:r>
              <a:rPr lang="it-IT" sz="3600" dirty="0">
                <a:latin typeface="Helvetica Light" panose="020B0403020202020204" pitchFamily="34" charset="0"/>
              </a:rPr>
              <a:t> </a:t>
            </a:r>
            <a:r>
              <a:rPr lang="it-IT" sz="3600" dirty="0" err="1">
                <a:latin typeface="Helvetica Light" panose="020B0403020202020204" pitchFamily="34" charset="0"/>
              </a:rPr>
              <a:t>architecture</a:t>
            </a:r>
            <a:endParaRPr lang="it-IT" sz="3600" dirty="0">
              <a:latin typeface="Helvetica Light" panose="020B0403020202020204" pitchFamily="34" charset="0"/>
            </a:endParaRPr>
          </a:p>
        </p:txBody>
      </p:sp>
      <p:pic>
        <p:nvPicPr>
          <p:cNvPr id="4" name="Immagine 3">
            <a:extLst>
              <a:ext uri="{FF2B5EF4-FFF2-40B4-BE49-F238E27FC236}">
                <a16:creationId xmlns:a16="http://schemas.microsoft.com/office/drawing/2014/main" id="{EE78CA26-578C-8940-BFFD-3CE450F562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690688"/>
            <a:ext cx="10847522" cy="4663618"/>
          </a:xfrm>
          <a:prstGeom prst="rect">
            <a:avLst/>
          </a:prstGeom>
        </p:spPr>
      </p:pic>
    </p:spTree>
    <p:extLst>
      <p:ext uri="{BB962C8B-B14F-4D97-AF65-F5344CB8AC3E}">
        <p14:creationId xmlns:p14="http://schemas.microsoft.com/office/powerpoint/2010/main" val="1190094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838200" y="348153"/>
            <a:ext cx="10515600" cy="935641"/>
          </a:xfrm>
        </p:spPr>
        <p:txBody>
          <a:bodyPr>
            <a:noAutofit/>
          </a:bodyPr>
          <a:lstStyle/>
          <a:p>
            <a:pPr algn="just"/>
            <a:r>
              <a:rPr lang="it-IT" sz="3600" dirty="0" err="1">
                <a:latin typeface="Helvetica" pitchFamily="2" charset="0"/>
              </a:rPr>
              <a:t>Proposed</a:t>
            </a:r>
            <a:r>
              <a:rPr lang="it-IT" sz="3600" dirty="0">
                <a:latin typeface="Helvetica" pitchFamily="2" charset="0"/>
              </a:rPr>
              <a:t> </a:t>
            </a:r>
            <a:r>
              <a:rPr lang="it-IT" sz="3600" dirty="0" err="1">
                <a:latin typeface="Helvetica" pitchFamily="2" charset="0"/>
              </a:rPr>
              <a:t>approach</a:t>
            </a:r>
            <a:r>
              <a:rPr lang="it-IT" sz="3600" dirty="0">
                <a:latin typeface="Helvetica" pitchFamily="2" charset="0"/>
              </a:rPr>
              <a:t> – </a:t>
            </a:r>
            <a:r>
              <a:rPr lang="it-IT" sz="3600" dirty="0" err="1">
                <a:latin typeface="Helvetica Light" panose="020B0403020202020204" pitchFamily="34" charset="0"/>
              </a:rPr>
              <a:t>Loss</a:t>
            </a:r>
            <a:endParaRPr lang="it-IT" sz="3600" dirty="0">
              <a:latin typeface="Helvetica Light" panose="020B0403020202020204" pitchFamily="34" charset="0"/>
            </a:endParaRPr>
          </a:p>
        </p:txBody>
      </p:sp>
      <p:sp>
        <p:nvSpPr>
          <p:cNvPr id="10" name="Content Placeholder 2">
            <a:extLst>
              <a:ext uri="{FF2B5EF4-FFF2-40B4-BE49-F238E27FC236}">
                <a16:creationId xmlns:a16="http://schemas.microsoft.com/office/drawing/2014/main" id="{CB595BE4-9C4A-490A-A13F-5F6F1E730789}"/>
              </a:ext>
            </a:extLst>
          </p:cNvPr>
          <p:cNvSpPr>
            <a:spLocks noGrp="1"/>
          </p:cNvSpPr>
          <p:nvPr>
            <p:ph idx="1"/>
          </p:nvPr>
        </p:nvSpPr>
        <p:spPr>
          <a:xfrm>
            <a:off x="876210" y="1279794"/>
            <a:ext cx="7609268" cy="1337327"/>
          </a:xfrm>
        </p:spPr>
        <p:txBody>
          <a:bodyPr>
            <a:normAutofit fontScale="25000" lnSpcReduction="20000"/>
          </a:bodyPr>
          <a:lstStyle/>
          <a:p>
            <a:pPr marL="0" indent="0" algn="just">
              <a:lnSpc>
                <a:spcPct val="120000"/>
              </a:lnSpc>
              <a:buNone/>
            </a:pPr>
            <a:r>
              <a:rPr lang="it-IT" sz="8000" dirty="0">
                <a:latin typeface="Helvetica" pitchFamily="2" charset="0"/>
              </a:rPr>
              <a:t>The </a:t>
            </a:r>
            <a:r>
              <a:rPr lang="it-IT" sz="8000" dirty="0" err="1">
                <a:latin typeface="Helvetica" pitchFamily="2" charset="0"/>
              </a:rPr>
              <a:t>learning</a:t>
            </a:r>
            <a:r>
              <a:rPr lang="it-IT" sz="8000" dirty="0">
                <a:latin typeface="Helvetica" pitchFamily="2" charset="0"/>
              </a:rPr>
              <a:t> target in the </a:t>
            </a:r>
            <a:r>
              <a:rPr lang="it-IT" sz="8000" dirty="0" err="1">
                <a:latin typeface="Helvetica" pitchFamily="2" charset="0"/>
              </a:rPr>
              <a:t>system</a:t>
            </a:r>
            <a:r>
              <a:rPr lang="it-IT" sz="8000" dirty="0">
                <a:latin typeface="Helvetica" pitchFamily="2" charset="0"/>
              </a:rPr>
              <a:t> are the </a:t>
            </a:r>
            <a:r>
              <a:rPr lang="it-IT" sz="8000" b="1" dirty="0" err="1">
                <a:latin typeface="Helvetica" pitchFamily="2" charset="0"/>
              </a:rPr>
              <a:t>spectrogram</a:t>
            </a:r>
            <a:r>
              <a:rPr lang="it-IT" sz="8000" b="1" dirty="0">
                <a:latin typeface="Helvetica" pitchFamily="2" charset="0"/>
              </a:rPr>
              <a:t> </a:t>
            </a:r>
            <a:r>
              <a:rPr lang="it-IT" sz="8000" b="1" dirty="0" err="1">
                <a:latin typeface="Helvetica" pitchFamily="2" charset="0"/>
              </a:rPr>
              <a:t>masks</a:t>
            </a:r>
            <a:r>
              <a:rPr lang="it-IT" sz="8000" dirty="0">
                <a:latin typeface="Helvetica" pitchFamily="2" charset="0"/>
              </a:rPr>
              <a:t>:</a:t>
            </a:r>
          </a:p>
          <a:p>
            <a:pPr marL="0" indent="0" algn="just">
              <a:lnSpc>
                <a:spcPct val="120000"/>
              </a:lnSpc>
              <a:buNone/>
            </a:pPr>
            <a:endParaRPr lang="it-IT" sz="7200" dirty="0">
              <a:latin typeface="Helvetica" pitchFamily="2" charset="0"/>
            </a:endParaRPr>
          </a:p>
          <a:p>
            <a:pPr algn="just">
              <a:lnSpc>
                <a:spcPct val="120000"/>
              </a:lnSpc>
            </a:pPr>
            <a:r>
              <a:rPr lang="it-IT" sz="8000" dirty="0" err="1">
                <a:latin typeface="Helvetica" pitchFamily="2" charset="0"/>
              </a:rPr>
              <a:t>Binary</a:t>
            </a:r>
            <a:r>
              <a:rPr lang="it-IT" sz="8000" dirty="0">
                <a:latin typeface="Helvetica" pitchFamily="2" charset="0"/>
              </a:rPr>
              <a:t>: </a:t>
            </a:r>
          </a:p>
          <a:p>
            <a:pPr marL="0" indent="0">
              <a:buNone/>
            </a:pPr>
            <a:r>
              <a:rPr lang="it-IT" sz="2000" dirty="0"/>
              <a:t>       </a:t>
            </a:r>
          </a:p>
          <a:p>
            <a:pPr marL="0" indent="0">
              <a:buNone/>
            </a:pPr>
            <a:endParaRPr lang="en-US" sz="2000" dirty="0"/>
          </a:p>
        </p:txBody>
      </p:sp>
      <p:pic>
        <p:nvPicPr>
          <p:cNvPr id="4" name="Immagine 3">
            <a:extLst>
              <a:ext uri="{FF2B5EF4-FFF2-40B4-BE49-F238E27FC236}">
                <a16:creationId xmlns:a16="http://schemas.microsoft.com/office/drawing/2014/main" id="{64ECBFEA-DAC3-1F45-B026-0289F47877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6764" y="2519889"/>
            <a:ext cx="5338472" cy="533847"/>
          </a:xfrm>
          <a:prstGeom prst="rect">
            <a:avLst/>
          </a:prstGeom>
        </p:spPr>
      </p:pic>
      <p:sp>
        <p:nvSpPr>
          <p:cNvPr id="7" name="Content Placeholder 2">
            <a:extLst>
              <a:ext uri="{FF2B5EF4-FFF2-40B4-BE49-F238E27FC236}">
                <a16:creationId xmlns:a16="http://schemas.microsoft.com/office/drawing/2014/main" id="{5F2EC0FB-2448-5C45-A61A-D3E87ED30AA2}"/>
              </a:ext>
            </a:extLst>
          </p:cNvPr>
          <p:cNvSpPr txBox="1">
            <a:spLocks/>
          </p:cNvSpPr>
          <p:nvPr/>
        </p:nvSpPr>
        <p:spPr>
          <a:xfrm>
            <a:off x="2790889" y="3163746"/>
            <a:ext cx="6961527" cy="5338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it-IT" sz="2000" dirty="0">
                <a:latin typeface="Helvetica" pitchFamily="2" charset="0"/>
              </a:rPr>
              <a:t>Per-pixel </a:t>
            </a:r>
            <a:r>
              <a:rPr lang="it-IT" sz="2000" b="1" dirty="0" err="1">
                <a:latin typeface="Helvetica" pitchFamily="2" charset="0"/>
              </a:rPr>
              <a:t>sigmoid</a:t>
            </a:r>
            <a:r>
              <a:rPr lang="it-IT" sz="2000" b="1" dirty="0">
                <a:latin typeface="Helvetica" pitchFamily="2" charset="0"/>
              </a:rPr>
              <a:t> cross </a:t>
            </a:r>
            <a:r>
              <a:rPr lang="it-IT" sz="2000" b="1" dirty="0" err="1">
                <a:latin typeface="Helvetica" pitchFamily="2" charset="0"/>
              </a:rPr>
              <a:t>entropy</a:t>
            </a:r>
            <a:r>
              <a:rPr lang="it-IT" sz="2000" b="1" dirty="0">
                <a:latin typeface="Helvetica" pitchFamily="2" charset="0"/>
              </a:rPr>
              <a:t> </a:t>
            </a:r>
            <a:r>
              <a:rPr lang="it-IT" sz="2000" b="1" dirty="0" err="1">
                <a:latin typeface="Helvetica" pitchFamily="2" charset="0"/>
              </a:rPr>
              <a:t>loss</a:t>
            </a:r>
            <a:r>
              <a:rPr lang="it-IT" sz="2000" dirty="0">
                <a:latin typeface="Helvetica" pitchFamily="2" charset="0"/>
              </a:rPr>
              <a:t> </a:t>
            </a:r>
            <a:r>
              <a:rPr lang="it-IT" sz="2000" dirty="0" err="1">
                <a:latin typeface="Helvetica" pitchFamily="2" charset="0"/>
              </a:rPr>
              <a:t>is</a:t>
            </a:r>
            <a:r>
              <a:rPr lang="it-IT" sz="2000" dirty="0">
                <a:latin typeface="Helvetica" pitchFamily="2" charset="0"/>
              </a:rPr>
              <a:t> </a:t>
            </a:r>
            <a:r>
              <a:rPr lang="it-IT" sz="2000" dirty="0" err="1">
                <a:latin typeface="Helvetica" pitchFamily="2" charset="0"/>
              </a:rPr>
              <a:t>used</a:t>
            </a:r>
            <a:r>
              <a:rPr lang="it-IT" sz="2000" dirty="0">
                <a:latin typeface="Helvetica" pitchFamily="2" charset="0"/>
              </a:rPr>
              <a:t> for </a:t>
            </a:r>
            <a:r>
              <a:rPr lang="it-IT" sz="2000" dirty="0" err="1">
                <a:latin typeface="Helvetica" pitchFamily="2" charset="0"/>
              </a:rPr>
              <a:t>learning</a:t>
            </a:r>
            <a:r>
              <a:rPr lang="it-IT" sz="2000" dirty="0">
                <a:latin typeface="Helvetica" pitchFamily="2" charset="0"/>
              </a:rPr>
              <a:t>. </a:t>
            </a:r>
            <a:r>
              <a:rPr lang="it-IT" sz="2000" dirty="0"/>
              <a:t>     </a:t>
            </a:r>
          </a:p>
          <a:p>
            <a:pPr marL="0" indent="0" algn="just">
              <a:buFont typeface="Arial" panose="020B0604020202020204" pitchFamily="34" charset="0"/>
              <a:buNone/>
            </a:pPr>
            <a:endParaRPr lang="en-US" sz="2000" dirty="0"/>
          </a:p>
        </p:txBody>
      </p:sp>
      <p:sp>
        <p:nvSpPr>
          <p:cNvPr id="6" name="CasellaDiTesto 5">
            <a:extLst>
              <a:ext uri="{FF2B5EF4-FFF2-40B4-BE49-F238E27FC236}">
                <a16:creationId xmlns:a16="http://schemas.microsoft.com/office/drawing/2014/main" id="{F794B5B2-CF95-764F-9FF8-14EF0AC556E8}"/>
              </a:ext>
            </a:extLst>
          </p:cNvPr>
          <p:cNvSpPr txBox="1"/>
          <p:nvPr/>
        </p:nvSpPr>
        <p:spPr>
          <a:xfrm>
            <a:off x="7057623" y="3090930"/>
            <a:ext cx="0" cy="0"/>
          </a:xfrm>
          <a:prstGeom prst="rect">
            <a:avLst/>
          </a:prstGeom>
        </p:spPr>
        <p:txBody>
          <a:bodyPr vert="horz" wrap="none" lIns="91440" tIns="45720" rIns="91440" bIns="45720" rtlCol="0">
            <a:normAutofit fontScale="25000" lnSpcReduction="20000"/>
          </a:bodyPr>
          <a:lstStyle/>
          <a:p>
            <a:pPr algn="l"/>
            <a:endParaRPr lang="en-GB" dirty="0" err="1"/>
          </a:p>
        </p:txBody>
      </p:sp>
      <p:sp>
        <p:nvSpPr>
          <p:cNvPr id="9" name="Content Placeholder 2">
            <a:extLst>
              <a:ext uri="{FF2B5EF4-FFF2-40B4-BE49-F238E27FC236}">
                <a16:creationId xmlns:a16="http://schemas.microsoft.com/office/drawing/2014/main" id="{FCEA0E73-07B7-BA40-9EC2-CB0D9879A111}"/>
              </a:ext>
            </a:extLst>
          </p:cNvPr>
          <p:cNvSpPr txBox="1">
            <a:spLocks/>
          </p:cNvSpPr>
          <p:nvPr/>
        </p:nvSpPr>
        <p:spPr>
          <a:xfrm>
            <a:off x="876210" y="4163621"/>
            <a:ext cx="2150325" cy="374479"/>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it-IT" sz="8000" dirty="0" err="1">
                <a:latin typeface="Helvetica" pitchFamily="2" charset="0"/>
              </a:rPr>
              <a:t>Ratios</a:t>
            </a:r>
            <a:r>
              <a:rPr lang="it-IT" sz="8000" dirty="0">
                <a:latin typeface="Helvetica" pitchFamily="2" charset="0"/>
              </a:rPr>
              <a:t>:</a:t>
            </a:r>
          </a:p>
          <a:p>
            <a:pPr algn="just"/>
            <a:endParaRPr lang="it-IT" sz="3300" dirty="0">
              <a:latin typeface="Helvetica" pitchFamily="2" charset="0"/>
            </a:endParaRPr>
          </a:p>
          <a:p>
            <a:pPr algn="just"/>
            <a:endParaRPr lang="it-IT" sz="3300" dirty="0">
              <a:latin typeface="Helvetica" pitchFamily="2" charset="0"/>
            </a:endParaRPr>
          </a:p>
          <a:p>
            <a:pPr algn="just"/>
            <a:endParaRPr lang="it-IT" sz="3300" dirty="0">
              <a:latin typeface="Helvetica" pitchFamily="2" charset="0"/>
            </a:endParaRPr>
          </a:p>
          <a:p>
            <a:pPr marL="0" indent="0" algn="just">
              <a:buNone/>
            </a:pPr>
            <a:endParaRPr lang="it-IT" sz="3300" dirty="0">
              <a:latin typeface="Helvetica" pitchFamily="2" charset="0"/>
            </a:endParaRPr>
          </a:p>
          <a:p>
            <a:pPr marL="0" indent="0" algn="just">
              <a:buNone/>
            </a:pPr>
            <a:r>
              <a:rPr lang="it-IT" sz="3300" dirty="0">
                <a:latin typeface="Helvetica" pitchFamily="2" charset="0"/>
              </a:rPr>
              <a:t>. </a:t>
            </a:r>
          </a:p>
          <a:p>
            <a:pPr algn="just"/>
            <a:endParaRPr lang="it-IT" sz="2100" dirty="0">
              <a:latin typeface="Helvetica" pitchFamily="2" charset="0"/>
            </a:endParaRPr>
          </a:p>
          <a:p>
            <a:pPr marL="0" indent="0">
              <a:buFont typeface="Arial" panose="020B0604020202020204" pitchFamily="34" charset="0"/>
              <a:buNone/>
            </a:pPr>
            <a:r>
              <a:rPr lang="it-IT" sz="2000" dirty="0"/>
              <a:t>       </a:t>
            </a:r>
          </a:p>
          <a:p>
            <a:pPr marL="0" indent="0">
              <a:buFont typeface="Arial" panose="020B0604020202020204" pitchFamily="34" charset="0"/>
              <a:buNone/>
            </a:pPr>
            <a:endParaRPr lang="en-US" sz="2000" dirty="0"/>
          </a:p>
        </p:txBody>
      </p:sp>
      <p:pic>
        <p:nvPicPr>
          <p:cNvPr id="11" name="Immagine 10" descr="Immagine che contiene testo&#10;&#10;Descrizione generata automaticamente">
            <a:extLst>
              <a:ext uri="{FF2B5EF4-FFF2-40B4-BE49-F238E27FC236}">
                <a16:creationId xmlns:a16="http://schemas.microsoft.com/office/drawing/2014/main" id="{C9A6D036-D4DC-B14F-954A-5BB7344C08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7083" y="4429710"/>
            <a:ext cx="2737834" cy="912611"/>
          </a:xfrm>
          <a:prstGeom prst="rect">
            <a:avLst/>
          </a:prstGeom>
        </p:spPr>
      </p:pic>
      <p:sp>
        <p:nvSpPr>
          <p:cNvPr id="12" name="Content Placeholder 2">
            <a:extLst>
              <a:ext uri="{FF2B5EF4-FFF2-40B4-BE49-F238E27FC236}">
                <a16:creationId xmlns:a16="http://schemas.microsoft.com/office/drawing/2014/main" id="{9627A759-8E58-A74C-9A83-CA2C39071F65}"/>
              </a:ext>
            </a:extLst>
          </p:cNvPr>
          <p:cNvSpPr txBox="1">
            <a:spLocks/>
          </p:cNvSpPr>
          <p:nvPr/>
        </p:nvSpPr>
        <p:spPr>
          <a:xfrm>
            <a:off x="4057829" y="5495845"/>
            <a:ext cx="4427649" cy="5277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25000"/>
                  </a:schemeClr>
                </a:solidFill>
                <a:latin typeface="Montserrat" panose="00000500000000000000"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25000"/>
                  </a:schemeClr>
                </a:solidFill>
                <a:latin typeface="Montserrat" panose="00000500000000000000"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25000"/>
                  </a:schemeClr>
                </a:solidFill>
                <a:latin typeface="Montserrat" panose="00000500000000000000"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25000"/>
                  </a:schemeClr>
                </a:solidFill>
                <a:latin typeface="Montserrat" panose="000005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it-IT" sz="2000" dirty="0">
                <a:latin typeface="Helvetica" pitchFamily="2" charset="0"/>
              </a:rPr>
              <a:t>Per-pixel </a:t>
            </a:r>
            <a:r>
              <a:rPr lang="it-IT" sz="2000" b="1" dirty="0">
                <a:latin typeface="Helvetica" pitchFamily="2" charset="0"/>
              </a:rPr>
              <a:t>L1 </a:t>
            </a:r>
            <a:r>
              <a:rPr lang="it-IT" sz="2000" b="1" dirty="0" err="1">
                <a:latin typeface="Helvetica" pitchFamily="2" charset="0"/>
              </a:rPr>
              <a:t>loss</a:t>
            </a:r>
            <a:r>
              <a:rPr lang="it-IT" sz="2000" b="1" dirty="0">
                <a:latin typeface="Helvetica" pitchFamily="2" charset="0"/>
              </a:rPr>
              <a:t> </a:t>
            </a:r>
            <a:r>
              <a:rPr lang="it-IT" sz="2000" dirty="0" err="1">
                <a:latin typeface="Helvetica" pitchFamily="2" charset="0"/>
              </a:rPr>
              <a:t>is</a:t>
            </a:r>
            <a:r>
              <a:rPr lang="it-IT" sz="2000" dirty="0">
                <a:latin typeface="Helvetica" pitchFamily="2" charset="0"/>
              </a:rPr>
              <a:t> </a:t>
            </a:r>
            <a:r>
              <a:rPr lang="it-IT" sz="2000" dirty="0" err="1">
                <a:latin typeface="Helvetica" pitchFamily="2" charset="0"/>
              </a:rPr>
              <a:t>used</a:t>
            </a:r>
            <a:r>
              <a:rPr lang="it-IT" sz="2000" dirty="0">
                <a:latin typeface="Helvetica" pitchFamily="2" charset="0"/>
              </a:rPr>
              <a:t> for training.       </a:t>
            </a:r>
          </a:p>
          <a:p>
            <a:pPr marL="0" indent="0">
              <a:buFont typeface="Arial" panose="020B0604020202020204" pitchFamily="34" charset="0"/>
              <a:buNone/>
            </a:pPr>
            <a:endParaRPr lang="en-US" sz="2000" dirty="0"/>
          </a:p>
        </p:txBody>
      </p:sp>
      <p:sp>
        <p:nvSpPr>
          <p:cNvPr id="13" name="CasellaDiTesto 12">
            <a:extLst>
              <a:ext uri="{FF2B5EF4-FFF2-40B4-BE49-F238E27FC236}">
                <a16:creationId xmlns:a16="http://schemas.microsoft.com/office/drawing/2014/main" id="{39718110-2A07-0241-BF03-C3AE6BD07B15}"/>
              </a:ext>
            </a:extLst>
          </p:cNvPr>
          <p:cNvSpPr txBox="1"/>
          <p:nvPr/>
        </p:nvSpPr>
        <p:spPr>
          <a:xfrm>
            <a:off x="7714445" y="5782614"/>
            <a:ext cx="0" cy="0"/>
          </a:xfrm>
          <a:prstGeom prst="rect">
            <a:avLst/>
          </a:prstGeom>
        </p:spPr>
        <p:txBody>
          <a:bodyPr vert="horz" wrap="none" lIns="91440" tIns="45720" rIns="91440" bIns="45720" rtlCol="0">
            <a:normAutofit fontScale="25000" lnSpcReduction="20000"/>
          </a:bodyPr>
          <a:lstStyle/>
          <a:p>
            <a:pPr algn="l"/>
            <a:endParaRPr lang="en-GB" dirty="0" err="1"/>
          </a:p>
        </p:txBody>
      </p:sp>
    </p:spTree>
    <p:extLst>
      <p:ext uri="{BB962C8B-B14F-4D97-AF65-F5344CB8AC3E}">
        <p14:creationId xmlns:p14="http://schemas.microsoft.com/office/powerpoint/2010/main" val="13344968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92614-6591-43DE-B3E4-6794FC3865C6}"/>
              </a:ext>
            </a:extLst>
          </p:cNvPr>
          <p:cNvSpPr>
            <a:spLocks noGrp="1"/>
          </p:cNvSpPr>
          <p:nvPr>
            <p:ph type="title"/>
          </p:nvPr>
        </p:nvSpPr>
        <p:spPr>
          <a:xfrm>
            <a:off x="1050472" y="307294"/>
            <a:ext cx="10515600" cy="1325563"/>
          </a:xfrm>
        </p:spPr>
        <p:txBody>
          <a:bodyPr>
            <a:noAutofit/>
          </a:bodyPr>
          <a:lstStyle/>
          <a:p>
            <a:r>
              <a:rPr lang="it-IT" sz="3600" dirty="0" err="1">
                <a:latin typeface="Helvetica" pitchFamily="2" charset="0"/>
              </a:rPr>
              <a:t>Experimental</a:t>
            </a:r>
            <a:r>
              <a:rPr lang="it-IT" sz="3600" dirty="0">
                <a:latin typeface="Helvetica" pitchFamily="2" charset="0"/>
              </a:rPr>
              <a:t> </a:t>
            </a:r>
            <a:r>
              <a:rPr lang="it-IT" sz="3600" dirty="0" err="1">
                <a:latin typeface="Helvetica" pitchFamily="2" charset="0"/>
              </a:rPr>
              <a:t>Results</a:t>
            </a:r>
            <a:r>
              <a:rPr lang="it-IT" sz="3600" dirty="0">
                <a:latin typeface="Helvetica" pitchFamily="2" charset="0"/>
              </a:rPr>
              <a:t> – </a:t>
            </a:r>
            <a:r>
              <a:rPr lang="it-IT" sz="3600" dirty="0" err="1">
                <a:latin typeface="Helvetica Light" panose="020B0403020202020204" pitchFamily="34" charset="0"/>
              </a:rPr>
              <a:t>Datasets</a:t>
            </a:r>
            <a:endParaRPr lang="it-IT" sz="3600" dirty="0">
              <a:latin typeface="Helvetica Light" panose="020B0403020202020204" pitchFamily="34" charset="0"/>
            </a:endParaRPr>
          </a:p>
        </p:txBody>
      </p:sp>
      <p:sp>
        <p:nvSpPr>
          <p:cNvPr id="3" name="CasellaDiTesto 2">
            <a:extLst>
              <a:ext uri="{FF2B5EF4-FFF2-40B4-BE49-F238E27FC236}">
                <a16:creationId xmlns:a16="http://schemas.microsoft.com/office/drawing/2014/main" id="{EFC56DBA-47BF-6F41-A1D7-5652A2BBB698}"/>
              </a:ext>
            </a:extLst>
          </p:cNvPr>
          <p:cNvSpPr txBox="1"/>
          <p:nvPr/>
        </p:nvSpPr>
        <p:spPr>
          <a:xfrm>
            <a:off x="1289957" y="1518557"/>
            <a:ext cx="8066314" cy="2416629"/>
          </a:xfrm>
          <a:prstGeom prst="rect">
            <a:avLst/>
          </a:prstGeom>
        </p:spPr>
        <p:txBody>
          <a:bodyPr vert="horz" wrap="square" lIns="91440" tIns="45720" rIns="91440" bIns="45720" rtlCol="0">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t-IT" sz="1800" b="0" i="0" u="none" strike="noStrike" kern="1200" cap="none" spc="0" normalizeH="0" baseline="0" noProof="0" dirty="0" err="1">
              <a:ln>
                <a:noFill/>
              </a:ln>
              <a:solidFill>
                <a:prstClr val="black"/>
              </a:solidFill>
              <a:effectLst/>
              <a:uLnTx/>
              <a:uFillTx/>
              <a:latin typeface="Univers"/>
              <a:ea typeface="+mn-ea"/>
              <a:cs typeface="+mn-cs"/>
            </a:endParaRPr>
          </a:p>
        </p:txBody>
      </p:sp>
      <p:sp>
        <p:nvSpPr>
          <p:cNvPr id="7" name="CasellaDiTesto 6">
            <a:extLst>
              <a:ext uri="{FF2B5EF4-FFF2-40B4-BE49-F238E27FC236}">
                <a16:creationId xmlns:a16="http://schemas.microsoft.com/office/drawing/2014/main" id="{7E5C2A78-2EA1-704A-8F27-4318F75A99AD}"/>
              </a:ext>
            </a:extLst>
          </p:cNvPr>
          <p:cNvSpPr txBox="1"/>
          <p:nvPr/>
        </p:nvSpPr>
        <p:spPr>
          <a:xfrm>
            <a:off x="1050472" y="1648432"/>
            <a:ext cx="9465129" cy="3561136"/>
          </a:xfrm>
          <a:prstGeom prst="rect">
            <a:avLst/>
          </a:prstGeom>
        </p:spPr>
        <p:txBody>
          <a:bodyPr vert="horz" wrap="square" lIns="91440" tIns="45720" rIns="91440" bIns="45720" rtlCol="0">
            <a:no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The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dataset</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used</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is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the </a:t>
            </a: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MUSIC</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Multimodal</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Sources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of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Instrument</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Combinations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dataset</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which</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is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composed</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of </a:t>
            </a: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685 </a:t>
            </a:r>
            <a:r>
              <a:rPr kumimoji="0" lang="it-IT" sz="2000" b="1"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untrimmed</a:t>
            </a: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1"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videos</a:t>
            </a:r>
            <a:r>
              <a:rPr kumimoji="0" lang="it-IT" sz="2000" b="1"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of musical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solos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and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duets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which</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were</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retrieved</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from </a:t>
            </a:r>
            <a:r>
              <a:rPr kumimoji="0" lang="it-IT" sz="2000" b="1"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YouTube</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by keyword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query</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The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dataset</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spans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11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instrument</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categories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a:ln>
                  <a:noFill/>
                </a:ln>
                <a:solidFill>
                  <a:srgbClr val="CEDBE6">
                    <a:lumMod val="25000"/>
                  </a:srgbClr>
                </a:solidFill>
                <a:effectLst/>
                <a:uLnTx/>
                <a:uFillTx/>
                <a:latin typeface="Helvetica Light" panose="020B0403020202020204" pitchFamily="34" charset="0"/>
                <a:ea typeface="+mn-ea"/>
                <a:cs typeface="+mn-cs"/>
              </a:rPr>
              <a:t>Fig. a)</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and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it</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is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split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into</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500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videos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 </a:t>
            </a:r>
            <a:r>
              <a:rPr kumimoji="0" lang="it-IT" sz="2000" b="1" i="0" u="none" strike="noStrike" kern="1200" cap="none" spc="0" normalizeH="0" baseline="0" noProof="0" dirty="0">
                <a:ln>
                  <a:noFill/>
                </a:ln>
                <a:solidFill>
                  <a:srgbClr val="3494BA">
                    <a:lumMod val="50000"/>
                  </a:srgbClr>
                </a:solidFill>
                <a:effectLst/>
                <a:uLnTx/>
                <a:uFillTx/>
                <a:latin typeface="Helvetica" pitchFamily="2" charset="0"/>
                <a:ea typeface="+mn-ea"/>
                <a:cs typeface="+mn-cs"/>
              </a:rPr>
              <a:t>Training</a:t>
            </a: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130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videos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  </a:t>
            </a:r>
            <a:r>
              <a:rPr kumimoji="0" lang="it-IT" sz="2000" b="1" i="0" u="none" strike="noStrike" kern="1200" cap="none" spc="0" normalizeH="0" baseline="0" noProof="0" dirty="0" err="1">
                <a:ln>
                  <a:noFill/>
                </a:ln>
                <a:solidFill>
                  <a:srgbClr val="CEDBE6">
                    <a:lumMod val="50000"/>
                  </a:srgbClr>
                </a:solidFill>
                <a:effectLst/>
                <a:uLnTx/>
                <a:uFillTx/>
                <a:latin typeface="Helvetica" pitchFamily="2" charset="0"/>
                <a:ea typeface="+mn-ea"/>
                <a:cs typeface="+mn-cs"/>
              </a:rPr>
              <a:t>Validation</a:t>
            </a:r>
            <a:endParaRPr kumimoji="0" lang="it-IT" sz="2000" b="1" i="0" u="none" strike="noStrike" kern="1200" cap="none" spc="0" normalizeH="0" baseline="0" noProof="0" dirty="0">
              <a:ln>
                <a:noFill/>
              </a:ln>
              <a:solidFill>
                <a:srgbClr val="CEDBE6">
                  <a:lumMod val="50000"/>
                </a:srgbClr>
              </a:solidFill>
              <a:effectLst/>
              <a:uLnTx/>
              <a:uFillTx/>
              <a:latin typeface="Helvetica" pitchFamily="2" charset="0"/>
              <a:ea typeface="+mn-ea"/>
              <a:cs typeface="+mn-cs"/>
            </a:endParaRP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endPar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endParaRPr>
          </a:p>
          <a:p>
            <a:pPr marL="342900" marR="0" lvl="0" indent="-342900" algn="just" defTabSz="914400" rtl="0" eaLnBrk="1" fontAlgn="auto" latinLnBrk="0" hangingPunct="1">
              <a:lnSpc>
                <a:spcPct val="100000"/>
              </a:lnSpc>
              <a:spcBef>
                <a:spcPts val="0"/>
              </a:spcBef>
              <a:spcAft>
                <a:spcPts val="0"/>
              </a:spcAft>
              <a:buClrTx/>
              <a:buSzTx/>
              <a:buFont typeface="Wingdings" pitchFamily="2" charset="2"/>
              <a:buChar char="q"/>
              <a:tabLst/>
              <a:defRPr/>
            </a:pP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84 </a:t>
            </a:r>
            <a:r>
              <a:rPr kumimoji="0" lang="it-IT" sz="2000" b="0" i="0" u="none" strike="noStrike" kern="1200" cap="none" spc="0" normalizeH="0" baseline="0" noProof="0" dirty="0" err="1">
                <a:ln>
                  <a:noFill/>
                </a:ln>
                <a:solidFill>
                  <a:srgbClr val="CEDBE6">
                    <a:lumMod val="25000"/>
                  </a:srgbClr>
                </a:solidFill>
                <a:effectLst/>
                <a:uLnTx/>
                <a:uFillTx/>
                <a:latin typeface="Helvetica" pitchFamily="2" charset="0"/>
                <a:ea typeface="+mn-ea"/>
                <a:cs typeface="+mn-cs"/>
              </a:rPr>
              <a:t>videos</a:t>
            </a:r>
            <a:r>
              <a:rPr kumimoji="0" lang="it-IT" sz="2000" b="0" i="0" u="none" strike="noStrike" kern="1200" cap="none" spc="0" normalizeH="0" baseline="0" noProof="0" dirty="0">
                <a:ln>
                  <a:noFill/>
                </a:ln>
                <a:solidFill>
                  <a:srgbClr val="CEDBE6">
                    <a:lumMod val="25000"/>
                  </a:srgbClr>
                </a:solidFill>
                <a:effectLst/>
                <a:uLnTx/>
                <a:uFillTx/>
                <a:latin typeface="Helvetica" pitchFamily="2" charset="0"/>
                <a:ea typeface="+mn-ea"/>
                <a:cs typeface="+mn-cs"/>
              </a:rPr>
              <a:t>    →  </a:t>
            </a:r>
            <a:r>
              <a:rPr kumimoji="0" lang="it-IT" sz="2000" b="1" i="0" u="none" strike="noStrike" kern="1200" cap="none" spc="0" normalizeH="0" baseline="0" noProof="0" dirty="0">
                <a:ln>
                  <a:noFill/>
                </a:ln>
                <a:solidFill>
                  <a:srgbClr val="CEDBE6">
                    <a:lumMod val="90000"/>
                  </a:srgbClr>
                </a:solidFill>
                <a:effectLst/>
                <a:uLnTx/>
                <a:uFillTx/>
                <a:latin typeface="Helvetica" pitchFamily="2" charset="0"/>
                <a:ea typeface="+mn-ea"/>
                <a:cs typeface="+mn-cs"/>
              </a:rPr>
              <a:t>Test</a:t>
            </a:r>
          </a:p>
        </p:txBody>
      </p:sp>
      <p:pic>
        <p:nvPicPr>
          <p:cNvPr id="5" name="Immagine 4" descr="Immagine che contiene testo, accessorio&#10;&#10;Descrizione generata automaticamente">
            <a:extLst>
              <a:ext uri="{FF2B5EF4-FFF2-40B4-BE49-F238E27FC236}">
                <a16:creationId xmlns:a16="http://schemas.microsoft.com/office/drawing/2014/main" id="{8D605E2E-CF37-3743-BEF0-AECAB2FAF1E1}"/>
              </a:ext>
            </a:extLst>
          </p:cNvPr>
          <p:cNvPicPr>
            <a:picLocks noChangeAspect="1"/>
          </p:cNvPicPr>
          <p:nvPr/>
        </p:nvPicPr>
        <p:blipFill rotWithShape="1">
          <a:blip r:embed="rId3">
            <a:extLst>
              <a:ext uri="{28A0092B-C50C-407E-A947-70E740481C1C}">
                <a14:useLocalDpi xmlns:a14="http://schemas.microsoft.com/office/drawing/2010/main" val="0"/>
              </a:ext>
            </a:extLst>
          </a:blip>
          <a:srcRect l="1285" r="1221"/>
          <a:stretch/>
        </p:blipFill>
        <p:spPr>
          <a:xfrm>
            <a:off x="4518993" y="3630299"/>
            <a:ext cx="7407965" cy="2695120"/>
          </a:xfrm>
          <a:prstGeom prst="rect">
            <a:avLst/>
          </a:prstGeom>
        </p:spPr>
      </p:pic>
    </p:spTree>
    <p:extLst>
      <p:ext uri="{BB962C8B-B14F-4D97-AF65-F5344CB8AC3E}">
        <p14:creationId xmlns:p14="http://schemas.microsoft.com/office/powerpoint/2010/main" val="2561260184"/>
      </p:ext>
    </p:extLst>
  </p:cSld>
  <p:clrMapOvr>
    <a:masterClrMapping/>
  </p:clrMapOvr>
</p:sld>
</file>

<file path=ppt/theme/theme1.xml><?xml version="1.0" encoding="utf-8"?>
<a:theme xmlns:a="http://schemas.openxmlformats.org/drawingml/2006/main" name="GradientUnivers">
  <a:themeElements>
    <a:clrScheme name="Blu verde">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45720" rIns="91440" bIns="45720" rtlCol="0">
        <a:normAutofit/>
      </a:bodyPr>
      <a:lstStyle>
        <a:defPPr algn="l">
          <a:defRPr dirty="0" err="1" smtClean="0"/>
        </a:defPPr>
      </a:lstStyle>
    </a:txDef>
  </a:objectDefaults>
  <a:extraClrSchemeLst/>
  <a:extLst>
    <a:ext uri="{05A4C25C-085E-4340-85A3-A5531E510DB2}">
      <thm15:themeFamily xmlns:thm15="http://schemas.microsoft.com/office/thememl/2012/main" name="PeRCeiVe.potx" id="{EF44B3BB-49E2-4895-9E85-256357A3038B}" vid="{D1054F62-62E9-4DF7-A7E0-A5F114F5C55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lu verde">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themeOverride>
</file>

<file path=docProps/app.xml><?xml version="1.0" encoding="utf-8"?>
<Properties xmlns="http://schemas.openxmlformats.org/officeDocument/2006/extended-properties" xmlns:vt="http://schemas.openxmlformats.org/officeDocument/2006/docPropsVTypes">
  <TotalTime>5212</TotalTime>
  <Words>1251</Words>
  <Application>Microsoft Macintosh PowerPoint</Application>
  <PresentationFormat>Widescreen</PresentationFormat>
  <Paragraphs>185</Paragraphs>
  <Slides>16</Slides>
  <Notes>15</Notes>
  <HiddenSlides>0</HiddenSlides>
  <MMClips>0</MMClips>
  <ScaleCrop>false</ScaleCrop>
  <HeadingPairs>
    <vt:vector size="6" baseType="variant">
      <vt:variant>
        <vt:lpstr>Caratteri utilizzati</vt:lpstr>
      </vt:variant>
      <vt:variant>
        <vt:i4>10</vt:i4>
      </vt:variant>
      <vt:variant>
        <vt:lpstr>Tema</vt:lpstr>
      </vt:variant>
      <vt:variant>
        <vt:i4>1</vt:i4>
      </vt:variant>
      <vt:variant>
        <vt:lpstr>Titoli diapositive</vt:lpstr>
      </vt:variant>
      <vt:variant>
        <vt:i4>16</vt:i4>
      </vt:variant>
    </vt:vector>
  </HeadingPairs>
  <TitlesOfParts>
    <vt:vector size="27" baseType="lpstr">
      <vt:lpstr>Arial</vt:lpstr>
      <vt:lpstr>Calibri</vt:lpstr>
      <vt:lpstr>CMBX9</vt:lpstr>
      <vt:lpstr>CMR9</vt:lpstr>
      <vt:lpstr>Helvetica</vt:lpstr>
      <vt:lpstr>Helvetica Light</vt:lpstr>
      <vt:lpstr>Monserrat</vt:lpstr>
      <vt:lpstr>Montserrat</vt:lpstr>
      <vt:lpstr>Univers</vt:lpstr>
      <vt:lpstr>Wingdings</vt:lpstr>
      <vt:lpstr>GradientUnivers</vt:lpstr>
      <vt:lpstr>The sound of pixels Hang Zao, Chuang gan, Andrew rouditchenko, carl vondrick, josh mcdermott &amp; Antonio torralba </vt:lpstr>
      <vt:lpstr>Motivation</vt:lpstr>
      <vt:lpstr>Contribution</vt:lpstr>
      <vt:lpstr>Contribution</vt:lpstr>
      <vt:lpstr>State of the art</vt:lpstr>
      <vt:lpstr>Proposed approach – The overall idea</vt:lpstr>
      <vt:lpstr>Proposed approach – Model’s architecture</vt:lpstr>
      <vt:lpstr>Proposed approach – Loss</vt:lpstr>
      <vt:lpstr>Experimental Results – Datasets</vt:lpstr>
      <vt:lpstr>Experimental Results – Metrics</vt:lpstr>
      <vt:lpstr>Experimental Results – Training Procedure</vt:lpstr>
      <vt:lpstr>Experimental Results – Training Procedure</vt:lpstr>
      <vt:lpstr>Experimental Results – Quantitative Results</vt:lpstr>
      <vt:lpstr>Experimental Results – Qualitative Results</vt:lpstr>
      <vt:lpstr>Conclusion</vt:lpstr>
      <vt:lpstr>Take-home message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Paper title’s  authors published in</dc:title>
  <dc:creator>Concetto Spampinato</dc:creator>
  <cp:lastModifiedBy>YLENIA MESSINA</cp:lastModifiedBy>
  <cp:revision>37</cp:revision>
  <dcterms:created xsi:type="dcterms:W3CDTF">2021-05-12T06:49:08Z</dcterms:created>
  <dcterms:modified xsi:type="dcterms:W3CDTF">2021-05-24T08:03:09Z</dcterms:modified>
</cp:coreProperties>
</file>

<file path=docProps/thumbnail.jpeg>
</file>